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notesSlides/notesSlide31.xml" ContentType="application/vnd.openxmlformats-officedocument.presentationml.notesSlide+xml"/>
  <Override PartName="/ppt/tags/tag41.xml" ContentType="application/vnd.openxmlformats-officedocument.presentationml.tags+xml"/>
  <Override PartName="/ppt/notesSlides/notesSlide32.xml" ContentType="application/vnd.openxmlformats-officedocument.presentationml.notesSlide+xml"/>
  <Override PartName="/ppt/tags/tag42.xml" ContentType="application/vnd.openxmlformats-officedocument.presentationml.tags+xml"/>
  <Override PartName="/ppt/notesSlides/notesSlide33.xml" ContentType="application/vnd.openxmlformats-officedocument.presentationml.notesSlide+xml"/>
  <Override PartName="/ppt/tags/tag43.xml" ContentType="application/vnd.openxmlformats-officedocument.presentationml.tags+xml"/>
  <Override PartName="/ppt/notesSlides/notesSlide34.xml" ContentType="application/vnd.openxmlformats-officedocument.presentationml.notesSlide+xml"/>
  <Override PartName="/ppt/tags/tag44.xml" ContentType="application/vnd.openxmlformats-officedocument.presentationml.tags+xml"/>
  <Override PartName="/ppt/notesSlides/notesSlide3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3">
  <p:sldMasterIdLst>
    <p:sldMasterId id="2147483648" r:id="rId1"/>
    <p:sldMasterId id="2147483659" r:id="rId2"/>
    <p:sldMasterId id="2147483672" r:id="rId3"/>
  </p:sldMasterIdLst>
  <p:notesMasterIdLst>
    <p:notesMasterId r:id="rId42"/>
  </p:notesMasterIdLst>
  <p:sldIdLst>
    <p:sldId id="377" r:id="rId4"/>
    <p:sldId id="266" r:id="rId5"/>
    <p:sldId id="280" r:id="rId6"/>
    <p:sldId id="483" r:id="rId7"/>
    <p:sldId id="686" r:id="rId8"/>
    <p:sldId id="687" r:id="rId9"/>
    <p:sldId id="688" r:id="rId10"/>
    <p:sldId id="689" r:id="rId11"/>
    <p:sldId id="690" r:id="rId12"/>
    <p:sldId id="691" r:id="rId13"/>
    <p:sldId id="692" r:id="rId14"/>
    <p:sldId id="694" r:id="rId15"/>
    <p:sldId id="693" r:id="rId16"/>
    <p:sldId id="695" r:id="rId17"/>
    <p:sldId id="696" r:id="rId18"/>
    <p:sldId id="697" r:id="rId19"/>
    <p:sldId id="698" r:id="rId20"/>
    <p:sldId id="699" r:id="rId21"/>
    <p:sldId id="684" r:id="rId22"/>
    <p:sldId id="700" r:id="rId23"/>
    <p:sldId id="702" r:id="rId24"/>
    <p:sldId id="703" r:id="rId25"/>
    <p:sldId id="701" r:id="rId26"/>
    <p:sldId id="704" r:id="rId27"/>
    <p:sldId id="705" r:id="rId28"/>
    <p:sldId id="706" r:id="rId29"/>
    <p:sldId id="685" r:id="rId30"/>
    <p:sldId id="707" r:id="rId31"/>
    <p:sldId id="708" r:id="rId32"/>
    <p:sldId id="709" r:id="rId33"/>
    <p:sldId id="710" r:id="rId34"/>
    <p:sldId id="711" r:id="rId35"/>
    <p:sldId id="712" r:id="rId36"/>
    <p:sldId id="713" r:id="rId37"/>
    <p:sldId id="714" r:id="rId38"/>
    <p:sldId id="715" r:id="rId39"/>
    <p:sldId id="362" r:id="rId40"/>
    <p:sldId id="308" r:id="rId4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55" d="100"/>
          <a:sy n="55" d="100"/>
        </p:scale>
        <p:origin x="86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01C80C4-3C37-4B06-AC2A-25F05322FDE0}" type="doc">
      <dgm:prSet loTypeId="urn:microsoft.com/office/officeart/2005/8/layout/list1#1" loCatId="list" qsTypeId="urn:microsoft.com/office/officeart/2005/8/quickstyle/simple1#1" qsCatId="simple" csTypeId="urn:microsoft.com/office/officeart/2005/8/colors/colorful4#1" csCatId="accent1" phldr="1"/>
      <dgm:spPr/>
      <dgm:t>
        <a:bodyPr/>
        <a:lstStyle/>
        <a:p>
          <a:endParaRPr lang="zh-CN" altLang="en-US"/>
        </a:p>
      </dgm:t>
    </dgm:pt>
    <dgm:pt modelId="{79F64CC5-B0A0-473A-A647-A8DB6562D23B}">
      <dgm:prSet phldrT="[文本]" phldr="0" custT="0"/>
      <dgm:spPr/>
      <dgm:t>
        <a:bodyPr vert="horz" wrap="square"/>
        <a:lstStyle/>
        <a:p>
          <a:pPr>
            <a:lnSpc>
              <a:spcPct val="100000"/>
            </a:lnSpc>
            <a:spcBef>
              <a:spcPct val="0"/>
            </a:spcBef>
            <a:spcAft>
              <a:spcPct val="35000"/>
            </a:spcAft>
          </a:pPr>
          <a:r>
            <a:rPr lang="zh-CN" altLang="en-US" dirty="0"/>
            <a:t>第一节 幼儿园教学活动及其功能</a:t>
          </a:r>
          <a:endParaRPr lang="en-US" altLang="zh-CN" dirty="0"/>
        </a:p>
      </dgm:t>
    </dgm:pt>
    <dgm:pt modelId="{702F6268-E14C-45D5-8115-297DAA4B759C}" type="parTrans" cxnId="{77B0E4A3-07C4-4F85-9B4C-C1F86F963181}">
      <dgm:prSet/>
      <dgm:spPr/>
      <dgm:t>
        <a:bodyPr/>
        <a:lstStyle/>
        <a:p>
          <a:endParaRPr lang="zh-CN" altLang="en-US"/>
        </a:p>
      </dgm:t>
    </dgm:pt>
    <dgm:pt modelId="{981E424B-A63B-4DF7-BC97-1D5B2B7044B1}" type="sibTrans" cxnId="{77B0E4A3-07C4-4F85-9B4C-C1F86F963181}">
      <dgm:prSet/>
      <dgm:spPr/>
      <dgm:t>
        <a:bodyPr/>
        <a:lstStyle/>
        <a:p>
          <a:endParaRPr lang="zh-CN" altLang="en-US"/>
        </a:p>
      </dgm:t>
    </dgm:pt>
    <dgm:pt modelId="{D4AB1542-9F74-4E45-B615-57F5DFDC43EE}">
      <dgm:prSet phldrT="[文本]" phldr="0" custT="0"/>
      <dgm:spPr/>
      <dgm:t>
        <a:bodyPr vert="horz" wrap="square"/>
        <a:lstStyle/>
        <a:p>
          <a:pPr>
            <a:lnSpc>
              <a:spcPct val="100000"/>
            </a:lnSpc>
            <a:spcBef>
              <a:spcPct val="0"/>
            </a:spcBef>
            <a:spcAft>
              <a:spcPct val="35000"/>
            </a:spcAft>
          </a:pPr>
          <a:r>
            <a:rPr lang="zh-CN" altLang="en-US" dirty="0"/>
            <a:t>第二节 幼儿园教学活动的设计</a:t>
          </a:r>
        </a:p>
      </dgm:t>
    </dgm:pt>
    <dgm:pt modelId="{DCA1BD93-FD98-4A06-8ECE-28E6935BECED}" type="parTrans" cxnId="{1362A6CC-3EA7-4AAB-B4AA-91A0F2EE63BD}">
      <dgm:prSet/>
      <dgm:spPr/>
      <dgm:t>
        <a:bodyPr/>
        <a:lstStyle/>
        <a:p>
          <a:endParaRPr lang="zh-CN" altLang="en-US"/>
        </a:p>
      </dgm:t>
    </dgm:pt>
    <dgm:pt modelId="{69748832-ECC5-4F63-A6AC-8504A7E906B9}" type="sibTrans" cxnId="{1362A6CC-3EA7-4AAB-B4AA-91A0F2EE63BD}">
      <dgm:prSet/>
      <dgm:spPr/>
      <dgm:t>
        <a:bodyPr/>
        <a:lstStyle/>
        <a:p>
          <a:endParaRPr lang="zh-CN" altLang="en-US"/>
        </a:p>
      </dgm:t>
    </dgm:pt>
    <dgm:pt modelId="{1DAFB622-9815-4B56-B451-E881B57A083B}">
      <dgm:prSet/>
      <dgm:spPr/>
      <dgm:t>
        <a:bodyPr/>
        <a:lstStyle/>
        <a:p>
          <a:r>
            <a:rPr lang="zh-CN" altLang="en-US" dirty="0"/>
            <a:t>第三节 幼儿园主题活动设计</a:t>
          </a:r>
        </a:p>
      </dgm:t>
    </dgm:pt>
    <dgm:pt modelId="{50542F09-B1AA-4B2B-A446-E1F5E560C0EE}" type="parTrans" cxnId="{7A38242C-B887-4453-95EA-B88E30A245C7}">
      <dgm:prSet/>
      <dgm:spPr/>
      <dgm:t>
        <a:bodyPr/>
        <a:lstStyle/>
        <a:p>
          <a:endParaRPr lang="zh-CN" altLang="en-US"/>
        </a:p>
      </dgm:t>
    </dgm:pt>
    <dgm:pt modelId="{023E06FD-7414-45F9-B31C-AD741A5136F7}" type="sibTrans" cxnId="{7A38242C-B887-4453-95EA-B88E30A245C7}">
      <dgm:prSet/>
      <dgm:spPr/>
      <dgm:t>
        <a:bodyPr/>
        <a:lstStyle/>
        <a:p>
          <a:endParaRPr lang="zh-CN" altLang="en-US"/>
        </a:p>
      </dgm:t>
    </dgm:pt>
    <dgm:pt modelId="{EE3CB678-3AF3-48EB-A9A3-4C9B3B638DF4}" type="pres">
      <dgm:prSet presAssocID="{501C80C4-3C37-4B06-AC2A-25F05322FDE0}" presName="linear" presStyleCnt="0">
        <dgm:presLayoutVars>
          <dgm:dir/>
          <dgm:animLvl val="lvl"/>
          <dgm:resizeHandles val="exact"/>
        </dgm:presLayoutVars>
      </dgm:prSet>
      <dgm:spPr/>
    </dgm:pt>
    <dgm:pt modelId="{A787D67B-DDA1-4988-8415-DCD48FC3EA83}" type="pres">
      <dgm:prSet presAssocID="{79F64CC5-B0A0-473A-A647-A8DB6562D23B}" presName="parentLin" presStyleCnt="0"/>
      <dgm:spPr/>
    </dgm:pt>
    <dgm:pt modelId="{0797CEA2-9F9D-4159-A8DC-2F0D60611F3B}" type="pres">
      <dgm:prSet presAssocID="{79F64CC5-B0A0-473A-A647-A8DB6562D23B}" presName="parentLeftMargin" presStyleLbl="node1" presStyleIdx="0" presStyleCnt="3"/>
      <dgm:spPr/>
    </dgm:pt>
    <dgm:pt modelId="{2968AA41-C1D3-4EDF-9DB3-378F66B2FD39}" type="pres">
      <dgm:prSet presAssocID="{79F64CC5-B0A0-473A-A647-A8DB6562D23B}" presName="parentText" presStyleLbl="node1" presStyleIdx="0" presStyleCnt="3">
        <dgm:presLayoutVars>
          <dgm:chMax val="0"/>
          <dgm:bulletEnabled val="1"/>
        </dgm:presLayoutVars>
      </dgm:prSet>
      <dgm:spPr/>
    </dgm:pt>
    <dgm:pt modelId="{D61417B3-60F3-4BE3-8E8F-9CEC27ECBCDA}" type="pres">
      <dgm:prSet presAssocID="{79F64CC5-B0A0-473A-A647-A8DB6562D23B}" presName="negativeSpace" presStyleCnt="0"/>
      <dgm:spPr/>
    </dgm:pt>
    <dgm:pt modelId="{D167D85B-ED5F-4134-9F18-E6B4BAE0C614}" type="pres">
      <dgm:prSet presAssocID="{79F64CC5-B0A0-473A-A647-A8DB6562D23B}" presName="childText" presStyleLbl="conFgAcc1" presStyleIdx="0" presStyleCnt="3">
        <dgm:presLayoutVars>
          <dgm:bulletEnabled val="1"/>
        </dgm:presLayoutVars>
      </dgm:prSet>
      <dgm:spPr/>
    </dgm:pt>
    <dgm:pt modelId="{6402558A-B637-4118-8793-2FA57B2393DA}" type="pres">
      <dgm:prSet presAssocID="{981E424B-A63B-4DF7-BC97-1D5B2B7044B1}" presName="spaceBetweenRectangles" presStyleCnt="0"/>
      <dgm:spPr/>
    </dgm:pt>
    <dgm:pt modelId="{8E561E53-8519-43F2-B9E7-546C3EB01970}" type="pres">
      <dgm:prSet presAssocID="{D4AB1542-9F74-4E45-B615-57F5DFDC43EE}" presName="parentLin" presStyleCnt="0"/>
      <dgm:spPr/>
    </dgm:pt>
    <dgm:pt modelId="{3559B5A5-3E91-49F5-A868-297DBB575668}" type="pres">
      <dgm:prSet presAssocID="{D4AB1542-9F74-4E45-B615-57F5DFDC43EE}" presName="parentLeftMargin" presStyleLbl="node1" presStyleIdx="0" presStyleCnt="3"/>
      <dgm:spPr/>
    </dgm:pt>
    <dgm:pt modelId="{48FABA9F-C289-434B-8864-E8FC1B5C2F60}" type="pres">
      <dgm:prSet presAssocID="{D4AB1542-9F74-4E45-B615-57F5DFDC43EE}" presName="parentText" presStyleLbl="node1" presStyleIdx="1" presStyleCnt="3">
        <dgm:presLayoutVars>
          <dgm:chMax val="0"/>
          <dgm:bulletEnabled val="1"/>
        </dgm:presLayoutVars>
      </dgm:prSet>
      <dgm:spPr/>
    </dgm:pt>
    <dgm:pt modelId="{72F65D9D-7898-4EE1-ADBC-A6F5139DEC13}" type="pres">
      <dgm:prSet presAssocID="{D4AB1542-9F74-4E45-B615-57F5DFDC43EE}" presName="negativeSpace" presStyleCnt="0"/>
      <dgm:spPr/>
    </dgm:pt>
    <dgm:pt modelId="{6B4B0D2A-F76A-4881-A678-1599A9C1764F}" type="pres">
      <dgm:prSet presAssocID="{D4AB1542-9F74-4E45-B615-57F5DFDC43EE}" presName="childText" presStyleLbl="conFgAcc1" presStyleIdx="1" presStyleCnt="3">
        <dgm:presLayoutVars>
          <dgm:bulletEnabled val="1"/>
        </dgm:presLayoutVars>
      </dgm:prSet>
      <dgm:spPr/>
    </dgm:pt>
    <dgm:pt modelId="{2668EF09-5335-4969-90CD-47C48B8A5AB5}" type="pres">
      <dgm:prSet presAssocID="{69748832-ECC5-4F63-A6AC-8504A7E906B9}" presName="spaceBetweenRectangles" presStyleCnt="0"/>
      <dgm:spPr/>
    </dgm:pt>
    <dgm:pt modelId="{A6168BFE-417E-4BD1-9DDE-A14DC1C30F31}" type="pres">
      <dgm:prSet presAssocID="{1DAFB622-9815-4B56-B451-E881B57A083B}" presName="parentLin" presStyleCnt="0"/>
      <dgm:spPr/>
    </dgm:pt>
    <dgm:pt modelId="{83A0C4B1-13F2-4171-8AD5-7E2D8BD7B0C6}" type="pres">
      <dgm:prSet presAssocID="{1DAFB622-9815-4B56-B451-E881B57A083B}" presName="parentLeftMargin" presStyleLbl="node1" presStyleIdx="1" presStyleCnt="3"/>
      <dgm:spPr/>
    </dgm:pt>
    <dgm:pt modelId="{EE45375F-6AD2-440A-B331-10CE16C14710}" type="pres">
      <dgm:prSet presAssocID="{1DAFB622-9815-4B56-B451-E881B57A083B}" presName="parentText" presStyleLbl="node1" presStyleIdx="2" presStyleCnt="3">
        <dgm:presLayoutVars>
          <dgm:chMax val="0"/>
          <dgm:bulletEnabled val="1"/>
        </dgm:presLayoutVars>
      </dgm:prSet>
      <dgm:spPr/>
    </dgm:pt>
    <dgm:pt modelId="{3046374F-D067-472E-83AF-BED8D3CC25F3}" type="pres">
      <dgm:prSet presAssocID="{1DAFB622-9815-4B56-B451-E881B57A083B}" presName="negativeSpace" presStyleCnt="0"/>
      <dgm:spPr/>
    </dgm:pt>
    <dgm:pt modelId="{7BF3228A-768F-483B-92A1-F386E5D98C63}" type="pres">
      <dgm:prSet presAssocID="{1DAFB622-9815-4B56-B451-E881B57A083B}" presName="childText" presStyleLbl="conFgAcc1" presStyleIdx="2" presStyleCnt="3">
        <dgm:presLayoutVars>
          <dgm:bulletEnabled val="1"/>
        </dgm:presLayoutVars>
      </dgm:prSet>
      <dgm:spPr/>
    </dgm:pt>
  </dgm:ptLst>
  <dgm:cxnLst>
    <dgm:cxn modelId="{4C7F4B13-DA8B-42ED-95BE-4056165E47AE}" type="presOf" srcId="{1DAFB622-9815-4B56-B451-E881B57A083B}" destId="{83A0C4B1-13F2-4171-8AD5-7E2D8BD7B0C6}" srcOrd="0" destOrd="0" presId="urn:microsoft.com/office/officeart/2005/8/layout/list1#1"/>
    <dgm:cxn modelId="{0DD3DB29-5B63-4BB7-94D3-4C0D9A46F90D}" type="presOf" srcId="{79F64CC5-B0A0-473A-A647-A8DB6562D23B}" destId="{0797CEA2-9F9D-4159-A8DC-2F0D60611F3B}" srcOrd="0" destOrd="0" presId="urn:microsoft.com/office/officeart/2005/8/layout/list1#1"/>
    <dgm:cxn modelId="{7A38242C-B887-4453-95EA-B88E30A245C7}" srcId="{501C80C4-3C37-4B06-AC2A-25F05322FDE0}" destId="{1DAFB622-9815-4B56-B451-E881B57A083B}" srcOrd="2" destOrd="0" parTransId="{50542F09-B1AA-4B2B-A446-E1F5E560C0EE}" sibTransId="{023E06FD-7414-45F9-B31C-AD741A5136F7}"/>
    <dgm:cxn modelId="{5976FD6E-7328-43C5-B318-C3D5C8FC3EC0}" type="presOf" srcId="{79F64CC5-B0A0-473A-A647-A8DB6562D23B}" destId="{2968AA41-C1D3-4EDF-9DB3-378F66B2FD39}" srcOrd="1" destOrd="0" presId="urn:microsoft.com/office/officeart/2005/8/layout/list1#1"/>
    <dgm:cxn modelId="{42888B8D-4287-40F8-B673-C0B697A35F4D}" type="presOf" srcId="{501C80C4-3C37-4B06-AC2A-25F05322FDE0}" destId="{EE3CB678-3AF3-48EB-A9A3-4C9B3B638DF4}" srcOrd="0" destOrd="0" presId="urn:microsoft.com/office/officeart/2005/8/layout/list1#1"/>
    <dgm:cxn modelId="{77B0E4A3-07C4-4F85-9B4C-C1F86F963181}" srcId="{501C80C4-3C37-4B06-AC2A-25F05322FDE0}" destId="{79F64CC5-B0A0-473A-A647-A8DB6562D23B}" srcOrd="0" destOrd="0" parTransId="{702F6268-E14C-45D5-8115-297DAA4B759C}" sibTransId="{981E424B-A63B-4DF7-BC97-1D5B2B7044B1}"/>
    <dgm:cxn modelId="{C38237B8-2FCC-4199-A2CC-9BFA650481D9}" type="presOf" srcId="{D4AB1542-9F74-4E45-B615-57F5DFDC43EE}" destId="{48FABA9F-C289-434B-8864-E8FC1B5C2F60}" srcOrd="1" destOrd="0" presId="urn:microsoft.com/office/officeart/2005/8/layout/list1#1"/>
    <dgm:cxn modelId="{1362A6CC-3EA7-4AAB-B4AA-91A0F2EE63BD}" srcId="{501C80C4-3C37-4B06-AC2A-25F05322FDE0}" destId="{D4AB1542-9F74-4E45-B615-57F5DFDC43EE}" srcOrd="1" destOrd="0" parTransId="{DCA1BD93-FD98-4A06-8ECE-28E6935BECED}" sibTransId="{69748832-ECC5-4F63-A6AC-8504A7E906B9}"/>
    <dgm:cxn modelId="{40234DDA-AFD2-43F5-B76B-1CC876634F00}" type="presOf" srcId="{1DAFB622-9815-4B56-B451-E881B57A083B}" destId="{EE45375F-6AD2-440A-B331-10CE16C14710}" srcOrd="1" destOrd="0" presId="urn:microsoft.com/office/officeart/2005/8/layout/list1#1"/>
    <dgm:cxn modelId="{34447CEF-1B2F-4ED4-AD03-869EC9D421EF}" type="presOf" srcId="{D4AB1542-9F74-4E45-B615-57F5DFDC43EE}" destId="{3559B5A5-3E91-49F5-A868-297DBB575668}" srcOrd="0" destOrd="0" presId="urn:microsoft.com/office/officeart/2005/8/layout/list1#1"/>
    <dgm:cxn modelId="{9C9FFC4C-0C80-4627-A2D8-0A70667A7AD2}" type="presParOf" srcId="{EE3CB678-3AF3-48EB-A9A3-4C9B3B638DF4}" destId="{A787D67B-DDA1-4988-8415-DCD48FC3EA83}" srcOrd="0" destOrd="0" presId="urn:microsoft.com/office/officeart/2005/8/layout/list1#1"/>
    <dgm:cxn modelId="{186EFD42-7CC6-448A-AA67-AD42263991D6}" type="presParOf" srcId="{A787D67B-DDA1-4988-8415-DCD48FC3EA83}" destId="{0797CEA2-9F9D-4159-A8DC-2F0D60611F3B}" srcOrd="0" destOrd="0" presId="urn:microsoft.com/office/officeart/2005/8/layout/list1#1"/>
    <dgm:cxn modelId="{5693A11E-FB46-4E2B-919E-CEE1AE857AE9}" type="presParOf" srcId="{A787D67B-DDA1-4988-8415-DCD48FC3EA83}" destId="{2968AA41-C1D3-4EDF-9DB3-378F66B2FD39}" srcOrd="1" destOrd="0" presId="urn:microsoft.com/office/officeart/2005/8/layout/list1#1"/>
    <dgm:cxn modelId="{681E3492-AF21-488B-AF57-020455E38913}" type="presParOf" srcId="{EE3CB678-3AF3-48EB-A9A3-4C9B3B638DF4}" destId="{D61417B3-60F3-4BE3-8E8F-9CEC27ECBCDA}" srcOrd="1" destOrd="0" presId="urn:microsoft.com/office/officeart/2005/8/layout/list1#1"/>
    <dgm:cxn modelId="{DE868476-B507-4DC0-90E7-64E838877D97}" type="presParOf" srcId="{EE3CB678-3AF3-48EB-A9A3-4C9B3B638DF4}" destId="{D167D85B-ED5F-4134-9F18-E6B4BAE0C614}" srcOrd="2" destOrd="0" presId="urn:microsoft.com/office/officeart/2005/8/layout/list1#1"/>
    <dgm:cxn modelId="{862F0195-5735-4981-BAE3-299634445088}" type="presParOf" srcId="{EE3CB678-3AF3-48EB-A9A3-4C9B3B638DF4}" destId="{6402558A-B637-4118-8793-2FA57B2393DA}" srcOrd="3" destOrd="0" presId="urn:microsoft.com/office/officeart/2005/8/layout/list1#1"/>
    <dgm:cxn modelId="{5C224229-6890-4E30-9453-33330E8AEEB3}" type="presParOf" srcId="{EE3CB678-3AF3-48EB-A9A3-4C9B3B638DF4}" destId="{8E561E53-8519-43F2-B9E7-546C3EB01970}" srcOrd="4" destOrd="0" presId="urn:microsoft.com/office/officeart/2005/8/layout/list1#1"/>
    <dgm:cxn modelId="{FBE10B89-C505-4039-ACB7-16F376B37BDA}" type="presParOf" srcId="{8E561E53-8519-43F2-B9E7-546C3EB01970}" destId="{3559B5A5-3E91-49F5-A868-297DBB575668}" srcOrd="0" destOrd="0" presId="urn:microsoft.com/office/officeart/2005/8/layout/list1#1"/>
    <dgm:cxn modelId="{1802BEBA-CDBB-4A28-B043-DC06B48811E2}" type="presParOf" srcId="{8E561E53-8519-43F2-B9E7-546C3EB01970}" destId="{48FABA9F-C289-434B-8864-E8FC1B5C2F60}" srcOrd="1" destOrd="0" presId="urn:microsoft.com/office/officeart/2005/8/layout/list1#1"/>
    <dgm:cxn modelId="{80A05EF5-0F0F-4C76-97D1-2398E77E7389}" type="presParOf" srcId="{EE3CB678-3AF3-48EB-A9A3-4C9B3B638DF4}" destId="{72F65D9D-7898-4EE1-ADBC-A6F5139DEC13}" srcOrd="5" destOrd="0" presId="urn:microsoft.com/office/officeart/2005/8/layout/list1#1"/>
    <dgm:cxn modelId="{F76D30E2-5EBE-4A43-86B7-94E404B98D4B}" type="presParOf" srcId="{EE3CB678-3AF3-48EB-A9A3-4C9B3B638DF4}" destId="{6B4B0D2A-F76A-4881-A678-1599A9C1764F}" srcOrd="6" destOrd="0" presId="urn:microsoft.com/office/officeart/2005/8/layout/list1#1"/>
    <dgm:cxn modelId="{ACAD34B1-865F-4F76-AA9A-FC51F6FED614}" type="presParOf" srcId="{EE3CB678-3AF3-48EB-A9A3-4C9B3B638DF4}" destId="{2668EF09-5335-4969-90CD-47C48B8A5AB5}" srcOrd="7" destOrd="0" presId="urn:microsoft.com/office/officeart/2005/8/layout/list1#1"/>
    <dgm:cxn modelId="{EF84586A-8F4C-4B78-8042-A803CE6F9243}" type="presParOf" srcId="{EE3CB678-3AF3-48EB-A9A3-4C9B3B638DF4}" destId="{A6168BFE-417E-4BD1-9DDE-A14DC1C30F31}" srcOrd="8" destOrd="0" presId="urn:microsoft.com/office/officeart/2005/8/layout/list1#1"/>
    <dgm:cxn modelId="{A7DB707E-8BF1-45FC-B53E-E7C3A780E200}" type="presParOf" srcId="{A6168BFE-417E-4BD1-9DDE-A14DC1C30F31}" destId="{83A0C4B1-13F2-4171-8AD5-7E2D8BD7B0C6}" srcOrd="0" destOrd="0" presId="urn:microsoft.com/office/officeart/2005/8/layout/list1#1"/>
    <dgm:cxn modelId="{314911D8-058B-4E80-88C4-2BD54DB10605}" type="presParOf" srcId="{A6168BFE-417E-4BD1-9DDE-A14DC1C30F31}" destId="{EE45375F-6AD2-440A-B331-10CE16C14710}" srcOrd="1" destOrd="0" presId="urn:microsoft.com/office/officeart/2005/8/layout/list1#1"/>
    <dgm:cxn modelId="{410062B3-2F2C-430F-9D40-1F2D8C3436F0}" type="presParOf" srcId="{EE3CB678-3AF3-48EB-A9A3-4C9B3B638DF4}" destId="{3046374F-D067-472E-83AF-BED8D3CC25F3}" srcOrd="9" destOrd="0" presId="urn:microsoft.com/office/officeart/2005/8/layout/list1#1"/>
    <dgm:cxn modelId="{DE5AAA89-14AA-46FA-96AC-F7974BAE6DE3}" type="presParOf" srcId="{EE3CB678-3AF3-48EB-A9A3-4C9B3B638DF4}" destId="{7BF3228A-768F-483B-92A1-F386E5D98C63}" srcOrd="10" destOrd="0" presId="urn:microsoft.com/office/officeart/2005/8/layout/list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7D85B-ED5F-4134-9F18-E6B4BAE0C614}">
      <dsp:nvSpPr>
        <dsp:cNvPr id="0" name=""/>
        <dsp:cNvSpPr/>
      </dsp:nvSpPr>
      <dsp:spPr>
        <a:xfrm>
          <a:off x="0" y="449120"/>
          <a:ext cx="8734425" cy="756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68AA41-C1D3-4EDF-9DB3-378F66B2FD39}">
      <dsp:nvSpPr>
        <dsp:cNvPr id="0" name=""/>
        <dsp:cNvSpPr/>
      </dsp:nvSpPr>
      <dsp:spPr>
        <a:xfrm>
          <a:off x="436721" y="6320"/>
          <a:ext cx="6114097" cy="8856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1098" tIns="0" rIns="231098" bIns="0" numCol="1" spcCol="1270" anchor="ctr" anchorCtr="0">
          <a:noAutofit/>
        </a:bodyPr>
        <a:lstStyle/>
        <a:p>
          <a:pPr marL="0" lvl="0" indent="0" algn="l" defTabSz="1333500">
            <a:lnSpc>
              <a:spcPct val="100000"/>
            </a:lnSpc>
            <a:spcBef>
              <a:spcPct val="0"/>
            </a:spcBef>
            <a:spcAft>
              <a:spcPct val="35000"/>
            </a:spcAft>
            <a:buNone/>
          </a:pPr>
          <a:r>
            <a:rPr lang="zh-CN" altLang="en-US" sz="3000" kern="1200" dirty="0"/>
            <a:t>第一节 幼儿园教学活动及其功能</a:t>
          </a:r>
          <a:endParaRPr lang="en-US" altLang="zh-CN" sz="3000" kern="1200" dirty="0"/>
        </a:p>
      </dsp:txBody>
      <dsp:txXfrm>
        <a:off x="479952" y="49551"/>
        <a:ext cx="6027635" cy="799138"/>
      </dsp:txXfrm>
    </dsp:sp>
    <dsp:sp modelId="{6B4B0D2A-F76A-4881-A678-1599A9C1764F}">
      <dsp:nvSpPr>
        <dsp:cNvPr id="0" name=""/>
        <dsp:cNvSpPr/>
      </dsp:nvSpPr>
      <dsp:spPr>
        <a:xfrm>
          <a:off x="0" y="1809920"/>
          <a:ext cx="8734425" cy="756000"/>
        </a:xfrm>
        <a:prstGeom prst="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FABA9F-C289-434B-8864-E8FC1B5C2F60}">
      <dsp:nvSpPr>
        <dsp:cNvPr id="0" name=""/>
        <dsp:cNvSpPr/>
      </dsp:nvSpPr>
      <dsp:spPr>
        <a:xfrm>
          <a:off x="436721" y="1367120"/>
          <a:ext cx="6114097" cy="885600"/>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1098" tIns="0" rIns="231098" bIns="0" numCol="1" spcCol="1270" anchor="ctr" anchorCtr="0">
          <a:noAutofit/>
        </a:bodyPr>
        <a:lstStyle/>
        <a:p>
          <a:pPr marL="0" lvl="0" indent="0" algn="l" defTabSz="1333500">
            <a:lnSpc>
              <a:spcPct val="100000"/>
            </a:lnSpc>
            <a:spcBef>
              <a:spcPct val="0"/>
            </a:spcBef>
            <a:spcAft>
              <a:spcPct val="35000"/>
            </a:spcAft>
            <a:buNone/>
          </a:pPr>
          <a:r>
            <a:rPr lang="zh-CN" altLang="en-US" sz="3000" kern="1200" dirty="0"/>
            <a:t>第二节 幼儿园教学活动的设计</a:t>
          </a:r>
        </a:p>
      </dsp:txBody>
      <dsp:txXfrm>
        <a:off x="479952" y="1410351"/>
        <a:ext cx="6027635" cy="799138"/>
      </dsp:txXfrm>
    </dsp:sp>
    <dsp:sp modelId="{7BF3228A-768F-483B-92A1-F386E5D98C63}">
      <dsp:nvSpPr>
        <dsp:cNvPr id="0" name=""/>
        <dsp:cNvSpPr/>
      </dsp:nvSpPr>
      <dsp:spPr>
        <a:xfrm>
          <a:off x="0" y="3170720"/>
          <a:ext cx="8734425" cy="7560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45375F-6AD2-440A-B331-10CE16C14710}">
      <dsp:nvSpPr>
        <dsp:cNvPr id="0" name=""/>
        <dsp:cNvSpPr/>
      </dsp:nvSpPr>
      <dsp:spPr>
        <a:xfrm>
          <a:off x="436721" y="2727920"/>
          <a:ext cx="6114097" cy="88560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1098" tIns="0" rIns="231098" bIns="0" numCol="1" spcCol="1270" anchor="ctr" anchorCtr="0">
          <a:noAutofit/>
        </a:bodyPr>
        <a:lstStyle/>
        <a:p>
          <a:pPr marL="0" lvl="0" indent="0" algn="l" defTabSz="1333500">
            <a:lnSpc>
              <a:spcPct val="90000"/>
            </a:lnSpc>
            <a:spcBef>
              <a:spcPct val="0"/>
            </a:spcBef>
            <a:spcAft>
              <a:spcPct val="35000"/>
            </a:spcAft>
            <a:buNone/>
          </a:pPr>
          <a:r>
            <a:rPr lang="zh-CN" altLang="en-US" sz="3000" kern="1200" dirty="0"/>
            <a:t>第三节 幼儿园主题活动设计</a:t>
          </a:r>
        </a:p>
      </dsp:txBody>
      <dsp:txXfrm>
        <a:off x="479952" y="2771151"/>
        <a:ext cx="6027635"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2020/4/26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800439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663906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980279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226433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414868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297812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166672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319052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774235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13076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22011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089595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292348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0635953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752646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9890111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98057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046919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2900886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675138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0640405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0010369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401377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015917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4098662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008012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4088940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35011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1928964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2674457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824878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extLst>
      <p:ext uri="{BB962C8B-B14F-4D97-AF65-F5344CB8AC3E}">
        <p14:creationId xmlns:p14="http://schemas.microsoft.com/office/powerpoint/2010/main" val="3143623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2020/4/26</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lstStyle/>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p>
        </p:txBody>
      </p:sp>
      <p:sp>
        <p:nvSpPr>
          <p:cNvPr id="12" name="文本框 11"/>
          <p:cNvSpPr txBox="1"/>
          <p:nvPr userDrawn="1"/>
        </p:nvSpPr>
        <p:spPr>
          <a:xfrm>
            <a:off x="8696325" y="6353175"/>
            <a:ext cx="1325880" cy="368300"/>
          </a:xfrm>
          <a:prstGeom prst="rect">
            <a:avLst/>
          </a:prstGeom>
          <a:noFill/>
        </p:spPr>
        <p:txBody>
          <a:bodyPr wrap="none" rtlCol="0">
            <a:spAutoFit/>
          </a:bodyPr>
          <a:lstStyle/>
          <a:p>
            <a:r>
              <a:rPr lang="zh-CN" altLang="en-US">
                <a:latin typeface="楷体" panose="02010609060101010101" charset="-122"/>
                <a:ea typeface="楷体" panose="02010609060101010101" charset="-122"/>
                <a:cs typeface="楷体" panose="02010609060101010101" charset="-122"/>
              </a:rPr>
              <a:t>北京出版社</a:t>
            </a: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t>Click to edit Master title style</a:t>
            </a: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583E9EFC-E4FE-4FC0-B3F2-A3679AB85062}" type="datetimeFigureOut">
              <a:rPr lang="en-US"/>
              <a:t>4/26/2020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52D1D05C-6D10-4E80-9127-F87D95EE3F95}" type="slidenum">
              <a:rPr/>
              <a:t>‹#›</a:t>
            </a:fld>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t>Click to edit Master title style</a:t>
            </a: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065212" y="1825625"/>
            <a:ext cx="4954588"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825625"/>
            <a:ext cx="4951414"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3"/>
          <p:cNvSpPr>
            <a:spLocks noGrp="1"/>
          </p:cNvSpPr>
          <p:nvPr>
            <p:ph type="dt" sz="half" idx="10"/>
          </p:nvPr>
        </p:nvSpPr>
        <p:spPr/>
        <p:txBody>
          <a:bodyPr/>
          <a:lstStyle>
            <a:lvl1pPr>
              <a:defRPr/>
            </a:lvl1pPr>
          </a:lstStyle>
          <a:p>
            <a:pPr>
              <a:defRPr/>
            </a:pPr>
            <a:fld id="{1D6C98BE-7255-4E76-ADE9-02EC4A652765}" type="datetimeFigureOut">
              <a:rPr lang="en-US"/>
              <a:t>4/26/2020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25A4AEA7-C07B-4E27-8ACC-1B0DC5F4B248}" type="slidenum">
              <a:rPr/>
              <a:t>‹#›</a:t>
            </a:fld>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069848"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3"/>
          <p:cNvSpPr>
            <a:spLocks noGrp="1"/>
          </p:cNvSpPr>
          <p:nvPr>
            <p:ph type="dt" sz="half" idx="10"/>
          </p:nvPr>
        </p:nvSpPr>
        <p:spPr/>
        <p:txBody>
          <a:bodyPr/>
          <a:lstStyle>
            <a:lvl1pPr>
              <a:defRPr/>
            </a:lvl1pPr>
          </a:lstStyle>
          <a:p>
            <a:pPr>
              <a:defRPr/>
            </a:pPr>
            <a:fld id="{2494F63C-9AA3-400E-B2C1-A7B4F6D99CF0}" type="datetimeFigureOut">
              <a:rPr lang="en-US"/>
              <a:t>4/26/2020</a:t>
            </a:fld>
            <a:endParaRPr lang="en-US"/>
          </a:p>
        </p:txBody>
      </p:sp>
      <p:sp>
        <p:nvSpPr>
          <p:cNvPr id="8" name="Footer Placeholder 4"/>
          <p:cNvSpPr>
            <a:spLocks noGrp="1"/>
          </p:cNvSpPr>
          <p:nvPr>
            <p:ph type="ftr" sz="quarter" idx="11"/>
          </p:nvPr>
        </p:nvSpPr>
        <p:spPr/>
        <p:txBody>
          <a:bodyPr/>
          <a:lstStyle>
            <a:lvl1pPr>
              <a:defRPr/>
            </a:lvl1pPr>
          </a:lstStyle>
          <a:p>
            <a:pPr>
              <a:defRPr/>
            </a:pPr>
            <a:endParaRPr/>
          </a:p>
        </p:txBody>
      </p:sp>
      <p:sp>
        <p:nvSpPr>
          <p:cNvPr id="9" name="Slide Number Placeholder 5"/>
          <p:cNvSpPr>
            <a:spLocks noGrp="1"/>
          </p:cNvSpPr>
          <p:nvPr>
            <p:ph type="sldNum" sz="quarter" idx="12"/>
          </p:nvPr>
        </p:nvSpPr>
        <p:spPr/>
        <p:txBody>
          <a:bodyPr/>
          <a:lstStyle>
            <a:lvl1pPr>
              <a:defRPr/>
            </a:lvl1pPr>
          </a:lstStyle>
          <a:p>
            <a:pPr>
              <a:defRPr/>
            </a:pPr>
            <a:fld id="{E6F22CD6-3017-4AE4-ACCD-0A4307647817}" type="slidenum">
              <a:rPr/>
              <a:t>‹#›</a:t>
            </a:fld>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3"/>
          <p:cNvSpPr>
            <a:spLocks noGrp="1"/>
          </p:cNvSpPr>
          <p:nvPr>
            <p:ph type="dt" sz="half" idx="10"/>
          </p:nvPr>
        </p:nvSpPr>
        <p:spPr/>
        <p:txBody>
          <a:bodyPr/>
          <a:lstStyle>
            <a:lvl1pPr>
              <a:defRPr/>
            </a:lvl1pPr>
          </a:lstStyle>
          <a:p>
            <a:pPr>
              <a:defRPr/>
            </a:pPr>
            <a:fld id="{C9046993-0F17-4BAB-B935-2A441F49EEFD}" type="datetimeFigureOut">
              <a:rPr lang="en-US"/>
              <a:t>4/26/2020</a:t>
            </a:fld>
            <a:endParaRPr lang="en-US"/>
          </a:p>
        </p:txBody>
      </p:sp>
      <p:sp>
        <p:nvSpPr>
          <p:cNvPr id="4" name="Footer Placeholder 4"/>
          <p:cNvSpPr>
            <a:spLocks noGrp="1"/>
          </p:cNvSpPr>
          <p:nvPr>
            <p:ph type="ftr" sz="quarter" idx="11"/>
          </p:nvPr>
        </p:nvSpPr>
        <p:spPr/>
        <p:txBody>
          <a:bodyPr/>
          <a:lstStyle>
            <a:lvl1pPr>
              <a:defRPr/>
            </a:lvl1pPr>
          </a:lstStyle>
          <a:p>
            <a:pPr>
              <a:defRPr/>
            </a:pPr>
            <a:endParaRPr/>
          </a:p>
        </p:txBody>
      </p:sp>
      <p:sp>
        <p:nvSpPr>
          <p:cNvPr id="5" name="Slide Number Placeholder 5"/>
          <p:cNvSpPr>
            <a:spLocks noGrp="1"/>
          </p:cNvSpPr>
          <p:nvPr>
            <p:ph type="sldNum" sz="quarter" idx="12"/>
          </p:nvPr>
        </p:nvSpPr>
        <p:spPr/>
        <p:txBody>
          <a:bodyPr/>
          <a:lstStyle>
            <a:lvl1pPr>
              <a:defRPr/>
            </a:lvl1pPr>
          </a:lstStyle>
          <a:p>
            <a:pPr>
              <a:defRPr/>
            </a:pPr>
            <a:fld id="{FCA438F5-348F-4D92-8EAE-A9528FF766D0}" type="slidenum">
              <a:rPr/>
              <a:t>‹#›</a:t>
            </a:fld>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30009A-70A6-4C16-A6E1-C33ADC1D65F4}" type="datetimeFigureOut">
              <a:rPr lang="en-US"/>
              <a:t>4/26/2020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a:p>
        </p:txBody>
      </p:sp>
      <p:sp>
        <p:nvSpPr>
          <p:cNvPr id="4" name="Slide Number Placeholder 5"/>
          <p:cNvSpPr>
            <a:spLocks noGrp="1"/>
          </p:cNvSpPr>
          <p:nvPr>
            <p:ph type="sldNum" sz="quarter" idx="12"/>
          </p:nvPr>
        </p:nvSpPr>
        <p:spPr/>
        <p:txBody>
          <a:bodyPr/>
          <a:lstStyle>
            <a:lvl1pPr>
              <a:defRPr/>
            </a:lvl1pPr>
          </a:lstStyle>
          <a:p>
            <a:pPr>
              <a:defRPr/>
            </a:pPr>
            <a:fld id="{45D29091-E882-40A6-A60A-DD664E872624}" type="slidenum">
              <a:rPr/>
              <a:t>‹#›</a:t>
            </a:fld>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grpSp>
        <p:nvGrpSpPr>
          <p:cNvPr id="6" name="Group 8"/>
          <p:cNvGrpSpPr/>
          <p:nvPr/>
        </p:nvGrpSpPr>
        <p:grpSpPr>
          <a:xfrm>
            <a:off x="574431" y="724619"/>
            <a:ext cx="5318979" cy="3795623"/>
            <a:chOff x="895350" y="3313113"/>
            <a:chExt cx="3613151" cy="2790825"/>
          </a:xfrm>
          <a:solidFill>
            <a:schemeClr val="tx1">
              <a:lumMod val="50000"/>
            </a:schemeClr>
          </a:solidFill>
        </p:grpSpPr>
        <p:sp>
          <p:nvSpPr>
            <p:cNvPr id="7"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8"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9"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0"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1"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2"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3"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4"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5"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6"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7"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8"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grpSp>
        <p:nvGrpSpPr>
          <p:cNvPr id="19" name="Group 21"/>
          <p:cNvGrpSpPr/>
          <p:nvPr/>
        </p:nvGrpSpPr>
        <p:grpSpPr>
          <a:xfrm>
            <a:off x="6285120" y="724619"/>
            <a:ext cx="5318979" cy="3795623"/>
            <a:chOff x="895350" y="3313113"/>
            <a:chExt cx="3613151" cy="2790825"/>
          </a:xfrm>
          <a:solidFill>
            <a:schemeClr val="tx1">
              <a:lumMod val="50000"/>
            </a:schemeClr>
          </a:solidFill>
        </p:grpSpPr>
        <p:sp>
          <p:nvSpPr>
            <p:cNvPr id="2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32" name="Date Placeholder 5"/>
          <p:cNvSpPr>
            <a:spLocks noGrp="1"/>
          </p:cNvSpPr>
          <p:nvPr>
            <p:ph type="dt" sz="half" idx="20"/>
          </p:nvPr>
        </p:nvSpPr>
        <p:spPr/>
        <p:txBody>
          <a:bodyPr/>
          <a:lstStyle>
            <a:lvl1pPr>
              <a:defRPr/>
            </a:lvl1pPr>
          </a:lstStyle>
          <a:p>
            <a:pPr>
              <a:defRPr/>
            </a:pPr>
            <a:fld id="{6CC9DDEF-DD23-4C1D-8BA6-54C666CA3739}" type="datetimeFigureOut">
              <a:rPr lang="en-US"/>
              <a:t>4/26/2020</a:t>
            </a:fld>
            <a:endParaRPr lang="en-US"/>
          </a:p>
        </p:txBody>
      </p:sp>
      <p:sp>
        <p:nvSpPr>
          <p:cNvPr id="33" name="Footer Placeholder 6"/>
          <p:cNvSpPr>
            <a:spLocks noGrp="1"/>
          </p:cNvSpPr>
          <p:nvPr>
            <p:ph type="ftr" sz="quarter" idx="21"/>
          </p:nvPr>
        </p:nvSpPr>
        <p:spPr/>
        <p:txBody>
          <a:bodyPr/>
          <a:lstStyle>
            <a:lvl1pPr>
              <a:defRPr/>
            </a:lvl1pPr>
          </a:lstStyle>
          <a:p>
            <a:pPr>
              <a:defRPr/>
            </a:pPr>
            <a:endParaRPr/>
          </a:p>
        </p:txBody>
      </p:sp>
      <p:sp>
        <p:nvSpPr>
          <p:cNvPr id="34" name="Slide Number Placeholder 7"/>
          <p:cNvSpPr>
            <a:spLocks noGrp="1"/>
          </p:cNvSpPr>
          <p:nvPr>
            <p:ph type="sldNum" sz="quarter" idx="22"/>
          </p:nvPr>
        </p:nvSpPr>
        <p:spPr/>
        <p:txBody>
          <a:bodyPr/>
          <a:lstStyle>
            <a:lvl1pPr>
              <a:defRPr/>
            </a:lvl1pPr>
          </a:lstStyle>
          <a:p>
            <a:pPr>
              <a:defRPr/>
            </a:pPr>
            <a:fld id="{A710F70C-954E-4A1C-93F5-03064873B1B9}" type="slidenum">
              <a:rPr/>
              <a:t>‹#›</a:t>
            </a:fld>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t>Click to edit Master title style</a:t>
            </a: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3"/>
          <p:cNvSpPr>
            <a:spLocks noGrp="1"/>
          </p:cNvSpPr>
          <p:nvPr>
            <p:ph type="dt" sz="half" idx="10"/>
          </p:nvPr>
        </p:nvSpPr>
        <p:spPr/>
        <p:txBody>
          <a:bodyPr/>
          <a:lstStyle>
            <a:lvl1pPr>
              <a:defRPr/>
            </a:lvl1pPr>
          </a:lstStyle>
          <a:p>
            <a:pPr>
              <a:defRPr/>
            </a:pPr>
            <a:fld id="{654A540E-5FA1-4826-9EA7-5A64920FFFB4}" type="datetimeFigureOut">
              <a:rPr lang="en-US"/>
              <a:t>4/26/2020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CADEEC52-9562-47FE-910A-C8225E6A15AB}" type="slidenum">
              <a:rPr/>
              <a:t>‹#›</a:t>
            </a:fld>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2020/4/26</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7"/>
          <p:cNvGrpSpPr/>
          <p:nvPr/>
        </p:nvGrpSpPr>
        <p:grpSpPr bwMode="auto">
          <a:xfrm>
            <a:off x="595313" y="781050"/>
            <a:ext cx="6434137" cy="5054600"/>
            <a:chOff x="5162444" y="781398"/>
            <a:chExt cx="6433398" cy="5053665"/>
          </a:xfrm>
        </p:grpSpPr>
        <p:sp>
          <p:nvSpPr>
            <p:cNvPr id="6" name="Freeform 42"/>
            <p:cNvSpPr/>
            <p:nvPr/>
          </p:nvSpPr>
          <p:spPr bwMode="auto">
            <a:xfrm rot="16200000" flipV="1">
              <a:off x="3342718" y="3275693"/>
              <a:ext cx="3828342" cy="17460"/>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7" name="Freeform 43"/>
            <p:cNvSpPr/>
            <p:nvPr/>
          </p:nvSpPr>
          <p:spPr bwMode="auto">
            <a:xfrm rot="16200000" flipV="1">
              <a:off x="9565004" y="3299501"/>
              <a:ext cx="3837865" cy="17461"/>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nvGrpSpPr>
            <p:cNvPr id="8" name="Group 10"/>
            <p:cNvGrpSpPr/>
            <p:nvPr/>
          </p:nvGrpSpPr>
          <p:grpSpPr bwMode="auto">
            <a:xfrm>
              <a:off x="5814829" y="859172"/>
              <a:ext cx="5128624" cy="4880659"/>
              <a:chOff x="7856935" y="859172"/>
              <a:chExt cx="3086477" cy="4880659"/>
            </a:xfrm>
          </p:grpSpPr>
          <p:sp>
            <p:nvSpPr>
              <p:cNvPr id="17" name="Freeform 41"/>
              <p:cNvSpPr/>
              <p:nvPr/>
            </p:nvSpPr>
            <p:spPr bwMode="auto">
              <a:xfrm rot="16200000" flipV="1">
                <a:off x="9392238" y="4188656"/>
                <a:ext cx="15872" cy="3086477"/>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8" name="Freeform 44"/>
              <p:cNvSpPr/>
              <p:nvPr/>
            </p:nvSpPr>
            <p:spPr bwMode="auto">
              <a:xfrm rot="16200000" flipV="1">
                <a:off x="9367556" y="-651448"/>
                <a:ext cx="12698" cy="3033937"/>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9" name="Freeform 45"/>
            <p:cNvSpPr>
              <a:spLocks noEditPoints="1"/>
            </p:cNvSpPr>
            <p:nvPr/>
          </p:nvSpPr>
          <p:spPr bwMode="auto">
            <a:xfrm rot="16200000" flipV="1">
              <a:off x="5185477" y="5323170"/>
              <a:ext cx="477750" cy="523815"/>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0" name="Freeform 46"/>
            <p:cNvSpPr>
              <a:spLocks noEditPoints="1"/>
            </p:cNvSpPr>
            <p:nvPr/>
          </p:nvSpPr>
          <p:spPr bwMode="auto">
            <a:xfrm rot="16200000" flipV="1">
              <a:off x="5197382" y="5323965"/>
              <a:ext cx="477749" cy="512704"/>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1" name="Freeform 47"/>
            <p:cNvSpPr>
              <a:spLocks noEditPoints="1"/>
            </p:cNvSpPr>
            <p:nvPr/>
          </p:nvSpPr>
          <p:spPr bwMode="auto">
            <a:xfrm rot="16200000" flipV="1">
              <a:off x="11077601" y="5321583"/>
              <a:ext cx="507906" cy="51905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2" name="Freeform 48"/>
            <p:cNvSpPr>
              <a:spLocks noEditPoints="1"/>
            </p:cNvSpPr>
            <p:nvPr/>
          </p:nvSpPr>
          <p:spPr bwMode="auto">
            <a:xfrm rot="16200000" flipV="1">
              <a:off x="11092679" y="5320789"/>
              <a:ext cx="471401" cy="534926"/>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3" name="Freeform 49"/>
            <p:cNvSpPr>
              <a:spLocks noEditPoints="1"/>
            </p:cNvSpPr>
            <p:nvPr/>
          </p:nvSpPr>
          <p:spPr bwMode="auto">
            <a:xfrm rot="16200000" flipV="1">
              <a:off x="11051408" y="771858"/>
              <a:ext cx="468226" cy="519052"/>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4" name="Freeform 50"/>
            <p:cNvSpPr>
              <a:spLocks noEditPoints="1"/>
            </p:cNvSpPr>
            <p:nvPr/>
          </p:nvSpPr>
          <p:spPr bwMode="auto">
            <a:xfrm rot="16200000" flipV="1">
              <a:off x="11044265" y="786937"/>
              <a:ext cx="468226" cy="488894"/>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5" name="Freeform 51"/>
            <p:cNvSpPr>
              <a:spLocks noEditPoints="1"/>
            </p:cNvSpPr>
            <p:nvPr/>
          </p:nvSpPr>
          <p:spPr bwMode="auto">
            <a:xfrm rot="16200000" flipV="1">
              <a:off x="5232300" y="721066"/>
              <a:ext cx="423785" cy="544449"/>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6" name="Freeform 52"/>
            <p:cNvSpPr>
              <a:spLocks noEditPoints="1"/>
            </p:cNvSpPr>
            <p:nvPr/>
          </p:nvSpPr>
          <p:spPr bwMode="auto">
            <a:xfrm rot="16200000" flipV="1">
              <a:off x="5241825" y="749637"/>
              <a:ext cx="428546" cy="492068"/>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2" name="Title 1"/>
          <p:cNvSpPr>
            <a:spLocks noGrp="1"/>
          </p:cNvSpPr>
          <p:nvPr>
            <p:ph type="title"/>
          </p:nvPr>
        </p:nvSpPr>
        <p:spPr>
          <a:xfrm>
            <a:off x="7492891" y="1330347"/>
            <a:ext cx="3840480" cy="2103120"/>
          </a:xfrm>
        </p:spPr>
        <p:txBody>
          <a:bodyPr>
            <a:normAutofit/>
          </a:bodyPr>
          <a:lstStyle>
            <a:lvl1pPr>
              <a:defRPr sz="3600"/>
            </a:lvl1pPr>
          </a:lstStyle>
          <a:p>
            <a:r>
              <a:t>Click to edit Master title style</a:t>
            </a: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noProof="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19" name="Date Placeholder 4"/>
          <p:cNvSpPr>
            <a:spLocks noGrp="1"/>
          </p:cNvSpPr>
          <p:nvPr>
            <p:ph type="dt" sz="half" idx="10"/>
          </p:nvPr>
        </p:nvSpPr>
        <p:spPr/>
        <p:txBody>
          <a:bodyPr/>
          <a:lstStyle>
            <a:lvl1pPr>
              <a:defRPr/>
            </a:lvl1pPr>
          </a:lstStyle>
          <a:p>
            <a:pPr>
              <a:defRPr/>
            </a:pPr>
            <a:fld id="{8BD5D984-6578-4E00-BF0E-99730700C704}" type="datetimeFigureOut">
              <a:rPr lang="en-US"/>
              <a:t>4/26/2020</a:t>
            </a:fld>
            <a:endParaRPr lang="en-US"/>
          </a:p>
        </p:txBody>
      </p:sp>
      <p:sp>
        <p:nvSpPr>
          <p:cNvPr id="20" name="Footer Placeholder 5"/>
          <p:cNvSpPr>
            <a:spLocks noGrp="1"/>
          </p:cNvSpPr>
          <p:nvPr>
            <p:ph type="ftr" sz="quarter" idx="11"/>
          </p:nvPr>
        </p:nvSpPr>
        <p:spPr/>
        <p:txBody>
          <a:bodyPr/>
          <a:lstStyle>
            <a:lvl1pPr>
              <a:defRPr/>
            </a:lvl1pPr>
          </a:lstStyle>
          <a:p>
            <a:pPr>
              <a:defRPr/>
            </a:pPr>
            <a:endParaRPr/>
          </a:p>
        </p:txBody>
      </p:sp>
      <p:sp>
        <p:nvSpPr>
          <p:cNvPr id="21" name="Slide Number Placeholder 6"/>
          <p:cNvSpPr>
            <a:spLocks noGrp="1"/>
          </p:cNvSpPr>
          <p:nvPr>
            <p:ph type="sldNum" sz="quarter" idx="12"/>
          </p:nvPr>
        </p:nvSpPr>
        <p:spPr/>
        <p:txBody>
          <a:bodyPr/>
          <a:lstStyle>
            <a:lvl1pPr>
              <a:defRPr/>
            </a:lvl1pPr>
          </a:lstStyle>
          <a:p>
            <a:pPr>
              <a:defRPr/>
            </a:pPr>
            <a:fld id="{5608703F-D42A-4D50-90FB-924DB4F40A68}" type="slidenum">
              <a:rPr/>
              <a:t>‹#›</a:t>
            </a:fld>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25BE3B49-CF59-4BB6-873F-EA194AB950D2}" type="datetimeFigureOut">
              <a:rPr lang="en-US"/>
              <a:t>4/26/2020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3FD99E8F-7D82-498A-886C-4AEA967F85FA}" type="slidenum">
              <a:rPr/>
              <a:t>‹#›</a:t>
            </a:fld>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t>Click to edit Master title style</a:t>
            </a:r>
          </a:p>
        </p:txBody>
      </p:sp>
      <p:sp>
        <p:nvSpPr>
          <p:cNvPr id="3" name="Vertical Text Placeholder 2"/>
          <p:cNvSpPr>
            <a:spLocks noGrp="1"/>
          </p:cNvSpPr>
          <p:nvPr>
            <p:ph type="body" orient="vert" idx="1"/>
          </p:nvPr>
        </p:nvSpPr>
        <p:spPr>
          <a:xfrm>
            <a:off x="838199" y="304800"/>
            <a:ext cx="8633671" cy="5676900"/>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CD2BC525-E447-4702-8E40-00361EA159D4}" type="datetimeFigureOut">
              <a:rPr lang="en-US"/>
              <a:t>4/26/2020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1C15FA36-2796-4584-90DE-91984E48919D}" type="slidenum">
              <a:rPr/>
              <a:t>‹#›</a:t>
            </a:fld>
            <a:endParaRP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2020/4/26</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lstStyle/>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p>
        </p:txBody>
      </p:sp>
      <p:sp>
        <p:nvSpPr>
          <p:cNvPr id="12" name="文本框 11"/>
          <p:cNvSpPr txBox="1"/>
          <p:nvPr userDrawn="1"/>
        </p:nvSpPr>
        <p:spPr>
          <a:xfrm>
            <a:off x="8696325" y="6353175"/>
            <a:ext cx="1325880" cy="368300"/>
          </a:xfrm>
          <a:prstGeom prst="rect">
            <a:avLst/>
          </a:prstGeom>
          <a:noFill/>
        </p:spPr>
        <p:txBody>
          <a:bodyPr wrap="none" rtlCol="0">
            <a:spAutoFit/>
          </a:bodyPr>
          <a:lstStyle/>
          <a:p>
            <a:r>
              <a:rPr lang="zh-CN" altLang="en-US">
                <a:latin typeface="楷体" panose="02010609060101010101" charset="-122"/>
                <a:ea typeface="楷体" panose="02010609060101010101" charset="-122"/>
                <a:cs typeface="楷体" panose="02010609060101010101" charset="-122"/>
              </a:rPr>
              <a:t>北京出版社</a:t>
            </a: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2020/4/26</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p>
        </p:txBody>
      </p:sp>
      <p:sp>
        <p:nvSpPr>
          <p:cNvPr id="3" name="日期占位符 2"/>
          <p:cNvSpPr>
            <a:spLocks noGrp="1"/>
          </p:cNvSpPr>
          <p:nvPr>
            <p:ph type="dt" sz="half" idx="10"/>
          </p:nvPr>
        </p:nvSpPr>
        <p:spPr/>
        <p:txBody>
          <a:bodyPr/>
          <a:lstStyle/>
          <a:p>
            <a:fld id="{20DD7636-5BE1-44BC-BB5F-15739D9E18E1}" type="datetimeFigureOut">
              <a:rPr lang="zh-CN" altLang="en-US" smtClean="0"/>
              <a:t>2020/4/26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2020/4/26</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p>
        </p:txBody>
      </p:sp>
      <p:sp>
        <p:nvSpPr>
          <p:cNvPr id="3" name="日期占位符 2"/>
          <p:cNvSpPr>
            <a:spLocks noGrp="1"/>
          </p:cNvSpPr>
          <p:nvPr>
            <p:ph type="dt" sz="half" idx="10"/>
          </p:nvPr>
        </p:nvSpPr>
        <p:spPr/>
        <p:txBody>
          <a:bodyPr/>
          <a:lstStyle/>
          <a:p>
            <a:fld id="{20DD7636-5BE1-44BC-BB5F-15739D9E18E1}" type="datetimeFigureOut">
              <a:rPr lang="zh-CN" altLang="en-US" smtClean="0"/>
              <a:t>2020/4/26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2020/4/26</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2020/4/26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ags" Target="../tags/tag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2020/4/26</a:t>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ln>
        </p:spPr>
        <p:txBody>
          <a:bodyPr vert="horz" wrap="square" lIns="91440" tIns="45720" rIns="91440" bIns="45720" numCol="1" anchor="b" anchorCtr="0" compatLnSpc="1"/>
          <a:lstStyle/>
          <a:p>
            <a:pPr lvl="0"/>
            <a:r>
              <a:rPr lang="zh-CN" altLang="zh-CN"/>
              <a:t>Click to edit Master title style</a:t>
            </a:r>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ln>
        </p:spPr>
        <p:txBody>
          <a:bodyPr vert="horz" wrap="square" lIns="91440" tIns="45720" rIns="91440" bIns="45720" numCol="1" anchor="t" anchorCtr="0" compatLnSpc="1"/>
          <a:lstStyle/>
          <a:p>
            <a:pPr lvl="0"/>
            <a:r>
              <a:rPr lang="zh-CN" altLang="zh-CN"/>
              <a:t>Click to edit Master text styles</a:t>
            </a:r>
          </a:p>
          <a:p>
            <a:pPr lvl="1"/>
            <a:r>
              <a:rPr lang="zh-CN" altLang="zh-CN"/>
              <a:t>Second level</a:t>
            </a:r>
          </a:p>
          <a:p>
            <a:pPr lvl="2"/>
            <a:r>
              <a:rPr lang="zh-CN" altLang="zh-CN"/>
              <a:t>Third level</a:t>
            </a:r>
          </a:p>
          <a:p>
            <a:pPr lvl="3"/>
            <a:r>
              <a:rPr lang="zh-CN" altLang="zh-CN"/>
              <a:t>Fourth level</a:t>
            </a:r>
          </a:p>
          <a:p>
            <a:pPr lvl="4"/>
            <a:r>
              <a:rPr lang="zh-CN" altLang="zh-CN"/>
              <a:t>Fifth level</a:t>
            </a:r>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7899265-82B1-4BEA-847D-70A944F889E0}" type="datetimeFigureOut">
              <a:rPr lang="en-US"/>
              <a:t>4/26/2020</a:t>
            </a:fld>
            <a:endParaRPr lang="en-US"/>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endParaR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953D219-1385-47B0-B76E-450016AD8700}" type="slidenum">
              <a:rPr/>
              <a:t>‹#›</a:t>
            </a:fld>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2pPr>
      <a:lvl3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3pPr>
      <a:lvl4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4pPr>
      <a:lvl5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5pPr>
      <a:lvl6pPr marL="457200" algn="l" rtl="0" fontAlgn="base">
        <a:lnSpc>
          <a:spcPct val="90000"/>
        </a:lnSpc>
        <a:spcBef>
          <a:spcPct val="0"/>
        </a:spcBef>
        <a:spcAft>
          <a:spcPct val="0"/>
        </a:spcAft>
        <a:defRPr sz="3600">
          <a:solidFill>
            <a:srgbClr val="4D290B"/>
          </a:solidFill>
          <a:latin typeface="Segoe Print" panose="02000600000000000000" pitchFamily="2" charset="0"/>
        </a:defRPr>
      </a:lvl6pPr>
      <a:lvl7pPr marL="914400" algn="l" rtl="0" fontAlgn="base">
        <a:lnSpc>
          <a:spcPct val="90000"/>
        </a:lnSpc>
        <a:spcBef>
          <a:spcPct val="0"/>
        </a:spcBef>
        <a:spcAft>
          <a:spcPct val="0"/>
        </a:spcAft>
        <a:defRPr sz="3600">
          <a:solidFill>
            <a:srgbClr val="4D290B"/>
          </a:solidFill>
          <a:latin typeface="Segoe Print" panose="02000600000000000000" pitchFamily="2" charset="0"/>
        </a:defRPr>
      </a:lvl7pPr>
      <a:lvl8pPr marL="1371600" algn="l" rtl="0" fontAlgn="base">
        <a:lnSpc>
          <a:spcPct val="90000"/>
        </a:lnSpc>
        <a:spcBef>
          <a:spcPct val="0"/>
        </a:spcBef>
        <a:spcAft>
          <a:spcPct val="0"/>
        </a:spcAft>
        <a:defRPr sz="3600">
          <a:solidFill>
            <a:srgbClr val="4D290B"/>
          </a:solidFill>
          <a:latin typeface="Segoe Print" panose="02000600000000000000" pitchFamily="2" charset="0"/>
        </a:defRPr>
      </a:lvl8pPr>
      <a:lvl9pPr marL="1828800" algn="l" rtl="0" fontAlgn="base">
        <a:lnSpc>
          <a:spcPct val="90000"/>
        </a:lnSpc>
        <a:spcBef>
          <a:spcPct val="0"/>
        </a:spcBef>
        <a:spcAft>
          <a:spcPct val="0"/>
        </a:spcAft>
        <a:defRPr sz="3600">
          <a:solidFill>
            <a:srgbClr val="4D290B"/>
          </a:solidFill>
          <a:latin typeface="Segoe Print" panose="02000600000000000000" pitchFamily="2" charset="0"/>
        </a:defRPr>
      </a:lvl9pPr>
    </p:titleStyle>
    <p:bodyStyle>
      <a:lvl1pPr marL="346075" indent="-346075" algn="l" rtl="0" eaLnBrk="0" fontAlgn="base" hangingPunct="0">
        <a:spcBef>
          <a:spcPts val="1800"/>
        </a:spcBef>
        <a:spcAft>
          <a:spcPct val="0"/>
        </a:spcAft>
        <a:buFont typeface="Arial" panose="020B0604020202020204" pitchFamily="34"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2020/4/26</a:t>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2.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8.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39.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40.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41.xml"/><Relationship Id="rId4" Type="http://schemas.openxmlformats.org/officeDocument/2006/relationships/image" Target="../media/image8.e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42.xml"/><Relationship Id="rId4" Type="http://schemas.openxmlformats.org/officeDocument/2006/relationships/image" Target="../media/image9.gi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43.xml"/><Relationship Id="rId4" Type="http://schemas.openxmlformats.org/officeDocument/2006/relationships/image" Target="../media/image10.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44.xml"/><Relationship Id="rId4" Type="http://schemas.openxmlformats.org/officeDocument/2006/relationships/image" Target="../media/image11.jpeg"/></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tags" Target="../tags/tag45.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4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2111375" y="2290445"/>
            <a:ext cx="9751695" cy="1828800"/>
          </a:xfrm>
        </p:spPr>
        <p:txBody>
          <a:bodyPr>
            <a:normAutofit fontScale="90000"/>
          </a:bodyPr>
          <a:lstStyle/>
          <a:p>
            <a:pPr algn="ctr" latinLnBrk="0">
              <a:lnSpc>
                <a:spcPct val="150000"/>
              </a:lnSpc>
            </a:pPr>
            <a:r>
              <a:rPr lang="zh-CN" altLang="zh-CN" sz="4445"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第</a:t>
            </a:r>
            <a:r>
              <a:rPr lang="zh-CN" altLang="en-US" sz="4445"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九</a:t>
            </a:r>
            <a:r>
              <a:rPr lang="zh-CN" altLang="zh-CN" sz="4445"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章 </a:t>
            </a:r>
            <a:r>
              <a:rPr lang="zh-CN" altLang="en-US" sz="4445"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幼儿园教学活动</a:t>
            </a:r>
            <a:br>
              <a:rPr lang="zh-CN" altLang="zh-CN" sz="4800"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br>
            <a:r>
              <a:rPr lang="zh-CN" altLang="zh-CN" sz="4800" dirty="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  </a:t>
            </a:r>
          </a:p>
        </p:txBody>
      </p:sp>
    </p:spTree>
    <p:custDataLst>
      <p:tags r:id="rId1"/>
    </p:custData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8006730" y="4375958"/>
            <a:ext cx="4044949" cy="2251363"/>
          </a:xfrm>
          <a:prstGeom prst="rect">
            <a:avLst/>
          </a:prstGeom>
        </p:spPr>
      </p:pic>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640094"/>
            <a:ext cx="9486900" cy="3693319"/>
          </a:xfrm>
          <a:prstGeom prst="rect">
            <a:avLst/>
          </a:prstGeom>
          <a:noFill/>
          <a:ln w="9525">
            <a:noFill/>
          </a:ln>
        </p:spPr>
        <p:txBody>
          <a:bodyPr wrap="square">
            <a:spAutoFit/>
          </a:bodyPr>
          <a:lstStyle/>
          <a:p>
            <a:pPr>
              <a:lnSpc>
                <a:spcPct val="150000"/>
              </a:lnSpc>
            </a:pPr>
            <a:r>
              <a:rPr lang="zh-CN" altLang="zh-CN" sz="2400" b="1" dirty="0"/>
              <a:t>（二）思想性原则</a:t>
            </a:r>
          </a:p>
          <a:p>
            <a:pPr>
              <a:lnSpc>
                <a:spcPct val="150000"/>
              </a:lnSpc>
            </a:pPr>
            <a:r>
              <a:rPr lang="en-US" altLang="zh-CN" sz="2400" dirty="0"/>
              <a:t>        </a:t>
            </a:r>
            <a:r>
              <a:rPr lang="zh-CN" altLang="zh-CN" sz="2400" dirty="0"/>
              <a:t>思想性原则是指在幼儿园教学活动中应实施德育，促进幼儿的品德和社会性发展。</a:t>
            </a:r>
            <a:endParaRPr lang="en-US" altLang="zh-CN" sz="2400" dirty="0"/>
          </a:p>
          <a:p>
            <a:pPr>
              <a:lnSpc>
                <a:spcPct val="150000"/>
              </a:lnSpc>
            </a:pPr>
            <a:r>
              <a:rPr lang="zh-CN" altLang="en-US" sz="2400" dirty="0"/>
              <a:t>（知识</a:t>
            </a:r>
            <a:r>
              <a:rPr lang="en-US" altLang="zh-CN" sz="2400" dirty="0"/>
              <a:t>+</a:t>
            </a:r>
            <a:r>
              <a:rPr lang="zh-CN" altLang="en-US" sz="2400" dirty="0"/>
              <a:t>品德）</a:t>
            </a:r>
            <a:endParaRPr lang="en-US" altLang="zh-CN" sz="2400" dirty="0"/>
          </a:p>
          <a:p>
            <a:pPr>
              <a:lnSpc>
                <a:spcPct val="150000"/>
              </a:lnSpc>
            </a:pPr>
            <a:r>
              <a:rPr lang="en-US" altLang="zh-CN" sz="2400" dirty="0"/>
              <a:t>        </a:t>
            </a:r>
            <a:r>
              <a:rPr lang="zh-CN" altLang="zh-CN" sz="2400" dirty="0"/>
              <a:t>德国的教育家赫尔巴特指出学校教育具有教育性。教育性就是所谓的思想性。</a:t>
            </a:r>
            <a:endParaRPr lang="en-US" altLang="zh-CN" sz="2400" dirty="0"/>
          </a:p>
          <a:p>
            <a:endParaRPr lang="zh-CN" altLang="zh-CN" dirty="0"/>
          </a:p>
        </p:txBody>
      </p:sp>
    </p:spTree>
    <p:custDataLst>
      <p:tags r:id="rId1"/>
    </p:custDataLst>
    <p:extLst>
      <p:ext uri="{BB962C8B-B14F-4D97-AF65-F5344CB8AC3E}">
        <p14:creationId xmlns:p14="http://schemas.microsoft.com/office/powerpoint/2010/main" val="2444577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585323"/>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sz="2000" b="1" dirty="0"/>
              <a:t>（三）发展性原则</a:t>
            </a:r>
          </a:p>
          <a:p>
            <a:pPr>
              <a:lnSpc>
                <a:spcPct val="150000"/>
              </a:lnSpc>
            </a:pPr>
            <a:r>
              <a:rPr lang="en-US" altLang="zh-CN" sz="2000" dirty="0"/>
              <a:t>       </a:t>
            </a:r>
            <a:r>
              <a:rPr lang="zh-CN" altLang="zh-CN" sz="2000" dirty="0"/>
              <a:t>发展性原则是指幼儿园的教育教学活动要能促进幼儿的全面发展，使幼儿从现有的发展水平向最近发展区发展。</a:t>
            </a:r>
            <a:endParaRPr lang="en-US" altLang="zh-CN" sz="2000" dirty="0"/>
          </a:p>
          <a:p>
            <a:pPr>
              <a:lnSpc>
                <a:spcPct val="150000"/>
              </a:lnSpc>
            </a:pPr>
            <a:endParaRPr lang="zh-CN" altLang="zh-CN" dirty="0"/>
          </a:p>
          <a:p>
            <a:endParaRPr lang="zh-CN" altLang="zh-CN" dirty="0"/>
          </a:p>
        </p:txBody>
      </p:sp>
    </p:spTree>
    <p:custDataLst>
      <p:tags r:id="rId1"/>
    </p:custDataLst>
    <p:extLst>
      <p:ext uri="{BB962C8B-B14F-4D97-AF65-F5344CB8AC3E}">
        <p14:creationId xmlns:p14="http://schemas.microsoft.com/office/powerpoint/2010/main" val="2685532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446824"/>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b="1" dirty="0"/>
              <a:t>（三）发展性原则</a:t>
            </a:r>
          </a:p>
          <a:p>
            <a:pPr>
              <a:lnSpc>
                <a:spcPct val="150000"/>
              </a:lnSpc>
            </a:pPr>
            <a:r>
              <a:rPr lang="en-US" altLang="zh-CN" dirty="0"/>
              <a:t>       </a:t>
            </a:r>
            <a:r>
              <a:rPr lang="zh-CN" altLang="zh-CN" dirty="0"/>
              <a:t>发展性原则是指幼儿园的教育教学活动要能促进幼儿的全面发展，使幼儿从现有的发展水平向最近发展区发展。</a:t>
            </a:r>
            <a:endParaRPr lang="en-US" altLang="zh-CN" dirty="0"/>
          </a:p>
          <a:p>
            <a:pPr>
              <a:lnSpc>
                <a:spcPct val="150000"/>
              </a:lnSpc>
            </a:pPr>
            <a:r>
              <a:rPr lang="en-US" altLang="zh-CN" dirty="0"/>
              <a:t>       </a:t>
            </a:r>
            <a:endParaRPr lang="zh-CN" altLang="zh-CN" dirty="0"/>
          </a:p>
          <a:p>
            <a:endParaRPr lang="zh-CN" altLang="zh-CN" dirty="0"/>
          </a:p>
        </p:txBody>
      </p:sp>
      <p:pic>
        <p:nvPicPr>
          <p:cNvPr id="4" name="图片 3">
            <a:extLst>
              <a:ext uri="{FF2B5EF4-FFF2-40B4-BE49-F238E27FC236}">
                <a16:creationId xmlns:a16="http://schemas.microsoft.com/office/drawing/2014/main" id="{72940D6B-9D2A-41FA-8D80-BB81FE78924B}"/>
              </a:ext>
            </a:extLst>
          </p:cNvPr>
          <p:cNvPicPr>
            <a:picLocks noChangeAspect="1"/>
          </p:cNvPicPr>
          <p:nvPr/>
        </p:nvPicPr>
        <p:blipFill>
          <a:blip r:embed="rId4"/>
          <a:stretch>
            <a:fillRect/>
          </a:stretch>
        </p:blipFill>
        <p:spPr>
          <a:xfrm>
            <a:off x="6842125" y="3368040"/>
            <a:ext cx="5133975" cy="2857500"/>
          </a:xfrm>
          <a:prstGeom prst="rect">
            <a:avLst/>
          </a:prstGeom>
        </p:spPr>
      </p:pic>
    </p:spTree>
    <p:custDataLst>
      <p:tags r:id="rId1"/>
    </p:custDataLst>
    <p:extLst>
      <p:ext uri="{BB962C8B-B14F-4D97-AF65-F5344CB8AC3E}">
        <p14:creationId xmlns:p14="http://schemas.microsoft.com/office/powerpoint/2010/main" val="2818059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4524315"/>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b="1" dirty="0"/>
              <a:t>（</a:t>
            </a:r>
            <a:r>
              <a:rPr lang="zh-CN" altLang="en-US" b="1" dirty="0"/>
              <a:t>四</a:t>
            </a:r>
            <a:r>
              <a:rPr lang="zh-CN" altLang="zh-CN" b="1" dirty="0"/>
              <a:t>）</a:t>
            </a:r>
            <a:r>
              <a:rPr lang="zh-CN" altLang="en-US" b="1" dirty="0"/>
              <a:t>直观性</a:t>
            </a:r>
            <a:r>
              <a:rPr lang="zh-CN" altLang="zh-CN" b="1" dirty="0"/>
              <a:t>原则</a:t>
            </a:r>
          </a:p>
          <a:p>
            <a:pPr>
              <a:lnSpc>
                <a:spcPct val="150000"/>
              </a:lnSpc>
            </a:pPr>
            <a:r>
              <a:rPr lang="en-US" altLang="zh-CN" dirty="0"/>
              <a:t>        </a:t>
            </a:r>
            <a:r>
              <a:rPr lang="zh-CN" altLang="zh-CN" dirty="0"/>
              <a:t>直观性原则指的是在教学活动中，教师应当利用实物或教具材料，充分调动幼儿的各种感官，丰富其感性经验，使他们获得直接具体的感知。</a:t>
            </a:r>
            <a:endParaRPr lang="en-US" altLang="zh-CN" dirty="0"/>
          </a:p>
          <a:p>
            <a:pPr>
              <a:lnSpc>
                <a:spcPct val="150000"/>
              </a:lnSpc>
            </a:pPr>
            <a:r>
              <a:rPr lang="en-US" altLang="zh-CN" dirty="0"/>
              <a:t> </a:t>
            </a:r>
            <a:r>
              <a:rPr lang="zh-CN" altLang="zh-CN" dirty="0"/>
              <a:t>夸美纽斯曾经说过：凡是需要知道的事物，都要通过事物本身来进行教学，那就是说，应该尽可能地把事物本身或代替它的图像放在面前，让学生去看看、摸摸、听听、闻闻等等。</a:t>
            </a:r>
            <a:endParaRPr lang="en-US" altLang="zh-CN" dirty="0"/>
          </a:p>
          <a:p>
            <a:pPr>
              <a:lnSpc>
                <a:spcPct val="150000"/>
              </a:lnSpc>
            </a:pPr>
            <a:r>
              <a:rPr lang="zh-CN" altLang="zh-CN" dirty="0"/>
              <a:t>（</a:t>
            </a:r>
            <a:r>
              <a:rPr lang="en-US" altLang="zh-CN" dirty="0"/>
              <a:t>1</a:t>
            </a:r>
            <a:r>
              <a:rPr lang="zh-CN" altLang="zh-CN" dirty="0"/>
              <a:t>）实物直观。包括观察实物、标本，实地参观，做小实验等。</a:t>
            </a:r>
          </a:p>
          <a:p>
            <a:pPr>
              <a:lnSpc>
                <a:spcPct val="150000"/>
              </a:lnSpc>
            </a:pPr>
            <a:r>
              <a:rPr lang="zh-CN" altLang="zh-CN" dirty="0"/>
              <a:t>（</a:t>
            </a:r>
            <a:r>
              <a:rPr lang="en-US" altLang="zh-CN" dirty="0"/>
              <a:t>2</a:t>
            </a:r>
            <a:r>
              <a:rPr lang="zh-CN" altLang="zh-CN" dirty="0"/>
              <a:t>）模像直观。包括观察图片、幻灯、录像、电影、电视、录音、模型等。</a:t>
            </a:r>
          </a:p>
          <a:p>
            <a:pPr>
              <a:lnSpc>
                <a:spcPct val="150000"/>
              </a:lnSpc>
            </a:pPr>
            <a:r>
              <a:rPr lang="zh-CN" altLang="zh-CN" dirty="0"/>
              <a:t>（</a:t>
            </a:r>
            <a:r>
              <a:rPr lang="en-US" altLang="zh-CN" dirty="0"/>
              <a:t>3</a:t>
            </a:r>
            <a:r>
              <a:rPr lang="zh-CN" altLang="zh-CN" dirty="0"/>
              <a:t>）言语直观。指教师生动、形象、准确的语言描述。</a:t>
            </a:r>
          </a:p>
          <a:p>
            <a:pPr>
              <a:lnSpc>
                <a:spcPct val="150000"/>
              </a:lnSpc>
            </a:pPr>
            <a:endParaRPr lang="zh-CN" altLang="zh-CN" dirty="0"/>
          </a:p>
          <a:p>
            <a:endParaRPr lang="zh-CN" altLang="zh-CN" dirty="0"/>
          </a:p>
        </p:txBody>
      </p:sp>
    </p:spTree>
    <p:custDataLst>
      <p:tags r:id="rId1"/>
    </p:custDataLst>
    <p:extLst>
      <p:ext uri="{BB962C8B-B14F-4D97-AF65-F5344CB8AC3E}">
        <p14:creationId xmlns:p14="http://schemas.microsoft.com/office/powerpoint/2010/main" val="817780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4108817"/>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b="1" dirty="0"/>
              <a:t>（</a:t>
            </a:r>
            <a:r>
              <a:rPr lang="zh-CN" altLang="en-US" b="1" dirty="0"/>
              <a:t>五</a:t>
            </a:r>
            <a:r>
              <a:rPr lang="zh-CN" altLang="zh-CN" b="1" dirty="0"/>
              <a:t>）启发性原则</a:t>
            </a:r>
            <a:endParaRPr lang="zh-CN" altLang="zh-CN" dirty="0"/>
          </a:p>
          <a:p>
            <a:pPr>
              <a:lnSpc>
                <a:spcPct val="150000"/>
              </a:lnSpc>
            </a:pPr>
            <a:r>
              <a:rPr lang="en-US" altLang="zh-CN" dirty="0"/>
              <a:t>       </a:t>
            </a:r>
            <a:r>
              <a:rPr lang="zh-CN" altLang="zh-CN" dirty="0"/>
              <a:t>启发性原则是指教育教学活动中教师必须善于启发诱导，充分调动幼儿学习的主动性和积极性，激发幼儿的求知欲望的探索精神，引导幼儿积极思考，提高幼儿主动获取知识和运用知识的能力。</a:t>
            </a:r>
            <a:endParaRPr lang="en-US" altLang="zh-CN" dirty="0"/>
          </a:p>
          <a:p>
            <a:pPr>
              <a:lnSpc>
                <a:spcPct val="150000"/>
              </a:lnSpc>
            </a:pPr>
            <a:r>
              <a:rPr lang="en-US" altLang="zh-CN" dirty="0">
                <a:latin typeface="楷体" panose="02010609060101010101" pitchFamily="49" charset="-122"/>
                <a:ea typeface="楷体" panose="02010609060101010101" pitchFamily="49" charset="-122"/>
              </a:rPr>
              <a:t>    </a:t>
            </a:r>
          </a:p>
          <a:p>
            <a:pPr>
              <a:lnSpc>
                <a:spcPct val="150000"/>
              </a:lnSpc>
            </a:pPr>
            <a:r>
              <a:rPr lang="en-US" altLang="zh-CN" dirty="0">
                <a:latin typeface="楷体" panose="02010609060101010101" pitchFamily="49" charset="-122"/>
                <a:ea typeface="楷体" panose="02010609060101010101" pitchFamily="49" charset="-122"/>
              </a:rPr>
              <a:t>    </a:t>
            </a:r>
            <a:r>
              <a:rPr lang="zh-CN" altLang="zh-CN" dirty="0">
                <a:latin typeface="楷体" panose="02010609060101010101" pitchFamily="49" charset="-122"/>
                <a:ea typeface="楷体" panose="02010609060101010101" pitchFamily="49" charset="-122"/>
              </a:rPr>
              <a:t>“君子之教，喻也：道而弗牵，强而弗抑，开而弗达。道而弗牵则和，强而弗抑则易，开而弗达则思。和、易以思，可谓善喻也。”</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学记</a:t>
            </a:r>
            <a:r>
              <a:rPr lang="en-US" altLang="zh-CN" dirty="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a:p>
            <a:pPr>
              <a:lnSpc>
                <a:spcPct val="150000"/>
              </a:lnSpc>
            </a:pPr>
            <a:endParaRPr lang="zh-CN" altLang="zh-CN" dirty="0"/>
          </a:p>
          <a:p>
            <a:endParaRPr lang="zh-CN" altLang="zh-CN" dirty="0"/>
          </a:p>
        </p:txBody>
      </p:sp>
    </p:spTree>
    <p:custDataLst>
      <p:tags r:id="rId1"/>
    </p:custDataLst>
    <p:extLst>
      <p:ext uri="{BB962C8B-B14F-4D97-AF65-F5344CB8AC3E}">
        <p14:creationId xmlns:p14="http://schemas.microsoft.com/office/powerpoint/2010/main" val="805340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511113" y="1030486"/>
            <a:ext cx="9486900" cy="3693319"/>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en-US" b="1" dirty="0"/>
              <a:t>三</a:t>
            </a:r>
            <a:r>
              <a:rPr lang="zh-CN" altLang="zh-CN" b="1" dirty="0"/>
              <a:t>、幼儿园教学活动的方法</a:t>
            </a:r>
            <a:endParaRPr lang="zh-CN" altLang="zh-CN" dirty="0"/>
          </a:p>
          <a:p>
            <a:pPr>
              <a:lnSpc>
                <a:spcPct val="150000"/>
              </a:lnSpc>
            </a:pPr>
            <a:r>
              <a:rPr lang="zh-CN" altLang="zh-CN" dirty="0"/>
              <a:t>（一）游戏法</a:t>
            </a:r>
          </a:p>
          <a:p>
            <a:pPr>
              <a:lnSpc>
                <a:spcPct val="150000"/>
              </a:lnSpc>
            </a:pPr>
            <a:r>
              <a:rPr lang="zh-CN" altLang="zh-CN" dirty="0"/>
              <a:t>（二）直观法</a:t>
            </a:r>
          </a:p>
          <a:p>
            <a:pPr>
              <a:lnSpc>
                <a:spcPct val="150000"/>
              </a:lnSpc>
            </a:pPr>
            <a:r>
              <a:rPr lang="zh-CN" altLang="zh-CN" dirty="0"/>
              <a:t>（三）操作法</a:t>
            </a:r>
          </a:p>
          <a:p>
            <a:pPr>
              <a:lnSpc>
                <a:spcPct val="150000"/>
              </a:lnSpc>
            </a:pPr>
            <a:r>
              <a:rPr lang="zh-CN" altLang="zh-CN" dirty="0"/>
              <a:t>（四）实验法</a:t>
            </a:r>
          </a:p>
          <a:p>
            <a:pPr>
              <a:lnSpc>
                <a:spcPct val="150000"/>
              </a:lnSpc>
            </a:pPr>
            <a:r>
              <a:rPr lang="zh-CN" altLang="zh-CN" dirty="0"/>
              <a:t>（五）口授法</a:t>
            </a:r>
          </a:p>
          <a:p>
            <a:pPr>
              <a:lnSpc>
                <a:spcPct val="150000"/>
              </a:lnSpc>
            </a:pPr>
            <a:endParaRPr lang="zh-CN" altLang="zh-CN" dirty="0"/>
          </a:p>
          <a:p>
            <a:endParaRPr lang="zh-CN" altLang="zh-CN" dirty="0"/>
          </a:p>
        </p:txBody>
      </p:sp>
      <p:pic>
        <p:nvPicPr>
          <p:cNvPr id="4" name="图片 3">
            <a:extLst>
              <a:ext uri="{FF2B5EF4-FFF2-40B4-BE49-F238E27FC236}">
                <a16:creationId xmlns:a16="http://schemas.microsoft.com/office/drawing/2014/main" id="{579BD59E-E418-4ED9-8323-86D59A605D4E}"/>
              </a:ext>
            </a:extLst>
          </p:cNvPr>
          <p:cNvPicPr>
            <a:picLocks noChangeAspect="1"/>
          </p:cNvPicPr>
          <p:nvPr/>
        </p:nvPicPr>
        <p:blipFill>
          <a:blip r:embed="rId4"/>
          <a:stretch>
            <a:fillRect/>
          </a:stretch>
        </p:blipFill>
        <p:spPr>
          <a:xfrm>
            <a:off x="6842125" y="3368040"/>
            <a:ext cx="5133975" cy="2857500"/>
          </a:xfrm>
          <a:prstGeom prst="rect">
            <a:avLst/>
          </a:prstGeom>
        </p:spPr>
      </p:pic>
    </p:spTree>
    <p:custDataLst>
      <p:tags r:id="rId1"/>
    </p:custDataLst>
    <p:extLst>
      <p:ext uri="{BB962C8B-B14F-4D97-AF65-F5344CB8AC3E}">
        <p14:creationId xmlns:p14="http://schemas.microsoft.com/office/powerpoint/2010/main" val="636603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511113" y="1030486"/>
            <a:ext cx="9486900" cy="4108817"/>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dirty="0"/>
              <a:t>（一）游戏法</a:t>
            </a:r>
            <a:endParaRPr lang="en-US" altLang="zh-CN" dirty="0"/>
          </a:p>
          <a:p>
            <a:pPr>
              <a:lnSpc>
                <a:spcPct val="150000"/>
              </a:lnSpc>
            </a:pPr>
            <a:r>
              <a:rPr lang="zh-CN" altLang="zh-CN" dirty="0"/>
              <a:t>游戏法是指教师采用游戏或以游戏的口吻进行的一种教学方法。</a:t>
            </a:r>
          </a:p>
          <a:p>
            <a:pPr>
              <a:lnSpc>
                <a:spcPct val="150000"/>
              </a:lnSpc>
            </a:pPr>
            <a:r>
              <a:rPr lang="zh-CN" altLang="zh-CN" dirty="0"/>
              <a:t>（二）直观法</a:t>
            </a:r>
            <a:endParaRPr lang="en-US" altLang="zh-CN" dirty="0"/>
          </a:p>
          <a:p>
            <a:pPr>
              <a:lnSpc>
                <a:spcPct val="150000"/>
              </a:lnSpc>
            </a:pPr>
            <a:r>
              <a:rPr lang="zh-CN" altLang="zh-CN" dirty="0"/>
              <a:t>直观法是一种让幼儿直接感知认识对象的方法。</a:t>
            </a:r>
            <a:endParaRPr lang="en-US" altLang="zh-CN" dirty="0"/>
          </a:p>
          <a:p>
            <a:pPr>
              <a:lnSpc>
                <a:spcPct val="150000"/>
              </a:lnSpc>
            </a:pPr>
            <a:r>
              <a:rPr lang="en-US" altLang="zh-CN" dirty="0"/>
              <a:t>1.</a:t>
            </a:r>
            <a:r>
              <a:rPr lang="zh-CN" altLang="zh-CN" dirty="0"/>
              <a:t>观察法</a:t>
            </a:r>
          </a:p>
          <a:p>
            <a:pPr>
              <a:lnSpc>
                <a:spcPct val="150000"/>
              </a:lnSpc>
            </a:pPr>
            <a:r>
              <a:rPr lang="en-US" altLang="zh-CN" dirty="0"/>
              <a:t>2</a:t>
            </a:r>
            <a:r>
              <a:rPr lang="zh-CN" altLang="zh-CN" dirty="0"/>
              <a:t>、演示和示范</a:t>
            </a:r>
            <a:endParaRPr lang="en-US" altLang="zh-CN" dirty="0"/>
          </a:p>
          <a:p>
            <a:pPr>
              <a:lnSpc>
                <a:spcPct val="150000"/>
              </a:lnSpc>
            </a:pPr>
            <a:r>
              <a:rPr lang="zh-CN" altLang="zh-CN" dirty="0"/>
              <a:t>（三）操作法</a:t>
            </a:r>
            <a:endParaRPr lang="en-US" altLang="zh-CN" dirty="0"/>
          </a:p>
          <a:p>
            <a:pPr>
              <a:lnSpc>
                <a:spcPct val="150000"/>
              </a:lnSpc>
            </a:pPr>
            <a:r>
              <a:rPr lang="zh-CN" altLang="zh-CN" dirty="0"/>
              <a:t>操作法是指儿童按照一定的要求和程序通过自身的实践活动进行学习的方法。</a:t>
            </a:r>
          </a:p>
          <a:p>
            <a:endParaRPr lang="zh-CN" altLang="zh-CN" dirty="0"/>
          </a:p>
        </p:txBody>
      </p:sp>
    </p:spTree>
    <p:custDataLst>
      <p:tags r:id="rId1"/>
    </p:custDataLst>
    <p:extLst>
      <p:ext uri="{BB962C8B-B14F-4D97-AF65-F5344CB8AC3E}">
        <p14:creationId xmlns:p14="http://schemas.microsoft.com/office/powerpoint/2010/main" val="3471030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511113" y="1030486"/>
            <a:ext cx="9486900" cy="2862322"/>
          </a:xfrm>
          <a:prstGeom prst="rect">
            <a:avLst/>
          </a:prstGeom>
          <a:noFill/>
          <a:ln w="9525">
            <a:noFill/>
          </a:ln>
        </p:spPr>
        <p:txBody>
          <a:bodyPr wrap="square">
            <a:spAutoFit/>
          </a:bodyPr>
          <a:lstStyle/>
          <a:p>
            <a:pPr algn="l" fontAlgn="auto">
              <a:lnSpc>
                <a:spcPct val="150000"/>
              </a:lnSpc>
              <a:spcAft>
                <a:spcPts val="0"/>
              </a:spcAft>
              <a:buClrTx/>
              <a:buSzTx/>
              <a:buFontTx/>
            </a:pPr>
            <a:r>
              <a:rPr lang="en-US" altLang="zh-CN" dirty="0"/>
              <a:t>      </a:t>
            </a:r>
          </a:p>
          <a:p>
            <a:pPr>
              <a:lnSpc>
                <a:spcPct val="150000"/>
              </a:lnSpc>
            </a:pPr>
            <a:r>
              <a:rPr lang="zh-CN" altLang="zh-CN" dirty="0"/>
              <a:t>（四）实验法</a:t>
            </a:r>
            <a:endParaRPr lang="en-US" altLang="zh-CN" dirty="0"/>
          </a:p>
          <a:p>
            <a:pPr>
              <a:lnSpc>
                <a:spcPct val="150000"/>
              </a:lnSpc>
            </a:pPr>
            <a:r>
              <a:rPr lang="zh-CN" altLang="zh-CN" dirty="0"/>
              <a:t>实验法是指教师提供一定的材料和设备，鼓励幼儿通过自己动手操作来观察和寻找事物变化的原因，验证自己的设想，这就是实验法。这种方法比较多地运用到科学活动中。</a:t>
            </a:r>
          </a:p>
          <a:p>
            <a:pPr>
              <a:lnSpc>
                <a:spcPct val="150000"/>
              </a:lnSpc>
            </a:pPr>
            <a:r>
              <a:rPr lang="zh-CN" altLang="zh-CN" dirty="0"/>
              <a:t>（五）口授法</a:t>
            </a:r>
          </a:p>
          <a:p>
            <a:pPr>
              <a:lnSpc>
                <a:spcPct val="150000"/>
              </a:lnSpc>
            </a:pPr>
            <a:r>
              <a:rPr lang="zh-CN" altLang="zh-CN" dirty="0"/>
              <a:t>口授法是指教师通过口头语言系统地向儿童传授知识的一种教学方法。</a:t>
            </a:r>
          </a:p>
          <a:p>
            <a:endParaRPr lang="zh-CN" altLang="zh-CN" dirty="0"/>
          </a:p>
        </p:txBody>
      </p:sp>
      <p:pic>
        <p:nvPicPr>
          <p:cNvPr id="4" name="图片 3">
            <a:extLst>
              <a:ext uri="{FF2B5EF4-FFF2-40B4-BE49-F238E27FC236}">
                <a16:creationId xmlns:a16="http://schemas.microsoft.com/office/drawing/2014/main" id="{DF15900D-5B4D-49A5-A439-CCD7C4A75BAA}"/>
              </a:ext>
            </a:extLst>
          </p:cNvPr>
          <p:cNvPicPr>
            <a:picLocks noChangeAspect="1"/>
          </p:cNvPicPr>
          <p:nvPr/>
        </p:nvPicPr>
        <p:blipFill>
          <a:blip r:embed="rId4"/>
          <a:stretch>
            <a:fillRect/>
          </a:stretch>
        </p:blipFill>
        <p:spPr>
          <a:xfrm>
            <a:off x="6842125" y="3561464"/>
            <a:ext cx="4786457" cy="2664076"/>
          </a:xfrm>
          <a:prstGeom prst="rect">
            <a:avLst/>
          </a:prstGeom>
        </p:spPr>
      </p:pic>
    </p:spTree>
    <p:custDataLst>
      <p:tags r:id="rId1"/>
    </p:custDataLst>
    <p:extLst>
      <p:ext uri="{BB962C8B-B14F-4D97-AF65-F5344CB8AC3E}">
        <p14:creationId xmlns:p14="http://schemas.microsoft.com/office/powerpoint/2010/main" val="3885583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520078" y="1415968"/>
            <a:ext cx="9486900" cy="4108817"/>
          </a:xfrm>
          <a:prstGeom prst="rect">
            <a:avLst/>
          </a:prstGeom>
          <a:noFill/>
          <a:ln w="9525">
            <a:noFill/>
          </a:ln>
        </p:spPr>
        <p:txBody>
          <a:bodyPr wrap="square">
            <a:spAutoFit/>
          </a:bodyPr>
          <a:lstStyle/>
          <a:p>
            <a:pPr algn="ctr" fontAlgn="auto">
              <a:lnSpc>
                <a:spcPct val="150000"/>
              </a:lnSpc>
              <a:spcAft>
                <a:spcPts val="0"/>
              </a:spcAft>
              <a:buClrTx/>
              <a:buSzTx/>
              <a:buFontTx/>
            </a:pPr>
            <a:r>
              <a:rPr lang="en-US" altLang="zh-CN" dirty="0"/>
              <a:t> </a:t>
            </a:r>
            <a:r>
              <a:rPr lang="zh-CN" altLang="en-US" dirty="0"/>
              <a:t>案  例</a:t>
            </a:r>
            <a:r>
              <a:rPr lang="en-US" altLang="zh-CN" dirty="0"/>
              <a:t>     </a:t>
            </a:r>
          </a:p>
          <a:p>
            <a:pPr indent="457200"/>
            <a:r>
              <a:rPr lang="zh-CN" altLang="zh-CN" dirty="0"/>
              <a:t> </a:t>
            </a:r>
            <a:r>
              <a:rPr lang="zh-CN" altLang="zh-CN" dirty="0">
                <a:latin typeface="楷体" panose="02010609060101010101" pitchFamily="49" charset="-122"/>
                <a:ea typeface="楷体" panose="02010609060101010101" pitchFamily="49" charset="-122"/>
              </a:rPr>
              <a:t>一个幼儿抱着大皮球神秘地告诉老师：“老师，皮球还能拍呢。”</a:t>
            </a:r>
          </a:p>
          <a:p>
            <a:pPr indent="457200"/>
            <a:r>
              <a:rPr lang="zh-CN" altLang="zh-CN" dirty="0">
                <a:latin typeface="楷体" panose="02010609060101010101" pitchFamily="49" charset="-122"/>
                <a:ea typeface="楷体" panose="02010609060101010101" pitchFamily="49" charset="-122"/>
              </a:rPr>
              <a:t>老师问她：“你知道皮球为什么能拍吗？”</a:t>
            </a:r>
          </a:p>
          <a:p>
            <a:pPr indent="457200"/>
            <a:r>
              <a:rPr lang="zh-CN" altLang="zh-CN" dirty="0">
                <a:latin typeface="楷体" panose="02010609060101010101" pitchFamily="49" charset="-122"/>
                <a:ea typeface="楷体" panose="02010609060101010101" pitchFamily="49" charset="-122"/>
              </a:rPr>
              <a:t>她认真地说：“因为它里面有弹簧呀。”</a:t>
            </a:r>
          </a:p>
          <a:p>
            <a:pPr indent="457200"/>
            <a:r>
              <a:rPr lang="zh-CN" altLang="zh-CN" dirty="0">
                <a:latin typeface="楷体" panose="02010609060101010101" pitchFamily="49" charset="-122"/>
                <a:ea typeface="楷体" panose="02010609060101010101" pitchFamily="49" charset="-122"/>
              </a:rPr>
              <a:t>老师：“你怎么知道有弹簧呀？”</a:t>
            </a:r>
          </a:p>
          <a:p>
            <a:pPr indent="457200"/>
            <a:r>
              <a:rPr lang="zh-CN" altLang="zh-CN" dirty="0">
                <a:latin typeface="楷体" panose="02010609060101010101" pitchFamily="49" charset="-122"/>
                <a:ea typeface="楷体" panose="02010609060101010101" pitchFamily="49" charset="-122"/>
              </a:rPr>
              <a:t>小女孩：“我们家气筒上面有一个小弹簧，妈妈把小弹簧一打就打进去了，皮球就能弹起来了。”</a:t>
            </a:r>
          </a:p>
          <a:p>
            <a:pPr indent="457200"/>
            <a:r>
              <a:rPr lang="zh-CN" altLang="zh-CN" dirty="0">
                <a:latin typeface="楷体" panose="02010609060101010101" pitchFamily="49" charset="-122"/>
                <a:ea typeface="楷体" panose="02010609060101010101" pitchFamily="49" charset="-122"/>
              </a:rPr>
              <a:t>原来，在气筒上有一小截弹簧，在打气的过程中，弹簧被压下去又弹上来，她便认为弹簧被打到球里去了。与小女孩交谈后，老师找来一个打气筒，鼓励她自己给一个瘪瘪的皮球打气。操作开始，老师引导她將气筒对着自己的手心打气，看看到底有没有弹簧出来；打好气后，又让她将皮球中的气挤到手心，看看打进皮球里的到底是什么……最后，小女孩终于确认皮球里装的不是弹簧，而是空气。</a:t>
            </a:r>
          </a:p>
          <a:p>
            <a:endParaRPr lang="en-US" altLang="zh-CN" dirty="0"/>
          </a:p>
          <a:p>
            <a:r>
              <a:rPr lang="zh-CN" altLang="en-US" dirty="0"/>
              <a:t>        问题：这位教师运用的是什么教学方法？</a:t>
            </a:r>
            <a:endParaRPr lang="zh-CN" altLang="zh-CN" dirty="0"/>
          </a:p>
        </p:txBody>
      </p:sp>
    </p:spTree>
    <p:custDataLst>
      <p:tags r:id="rId1"/>
    </p:custDataLst>
    <p:extLst>
      <p:ext uri="{BB962C8B-B14F-4D97-AF65-F5344CB8AC3E}">
        <p14:creationId xmlns:p14="http://schemas.microsoft.com/office/powerpoint/2010/main" val="4141337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217082"/>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、教学活动目标的确立</a:t>
            </a:r>
          </a:p>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a:t>
            </a:r>
            <a:r>
              <a:rPr lang="zh-CN" altLang="en-US" sz="3200" dirty="0">
                <a:effectLst>
                  <a:outerShdw blurRad="38100" dist="19050" dir="2700000" algn="tl" rotWithShape="0">
                    <a:schemeClr val="dk1">
                      <a:alpha val="40000"/>
                    </a:schemeClr>
                  </a:outerShdw>
                </a:effectLst>
              </a:rPr>
              <a:t>教学活动的方法选择</a:t>
            </a:r>
            <a:endParaRPr lang="en-US" altLang="zh-CN" sz="32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3200" dirty="0">
                <a:effectLst>
                  <a:outerShdw blurRad="38100" dist="19050" dir="2700000" algn="tl" rotWithShape="0">
                    <a:schemeClr val="dk1">
                      <a:alpha val="40000"/>
                    </a:schemeClr>
                  </a:outerShdw>
                </a:effectLst>
              </a:rPr>
              <a:t>三、教学活动方案的设计及计划拟定</a:t>
            </a: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4088621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lstStyle/>
          <a:p>
            <a:endParaRPr lang="zh-CN" altLang="en-US"/>
          </a:p>
        </p:txBody>
      </p:sp>
      <p:sp>
        <p:nvSpPr>
          <p:cNvPr id="10" name="文本框 9"/>
          <p:cNvSpPr txBox="1"/>
          <p:nvPr/>
        </p:nvSpPr>
        <p:spPr>
          <a:xfrm>
            <a:off x="4282440" y="396240"/>
            <a:ext cx="1808480" cy="583565"/>
          </a:xfrm>
          <a:prstGeom prst="rect">
            <a:avLst/>
          </a:prstGeom>
          <a:noFill/>
        </p:spPr>
        <p:txBody>
          <a:bodyPr wrap="none" rtlCol="0">
            <a:spAutoFit/>
            <a:scene3d>
              <a:camera prst="orthographicFront"/>
              <a:lightRig rig="threePt" dir="t"/>
            </a:scene3d>
          </a:bodyPr>
          <a:lstStyle/>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学习目标</a:t>
            </a:r>
          </a:p>
        </p:txBody>
      </p:sp>
      <p:sp>
        <p:nvSpPr>
          <p:cNvPr id="3" name="圆角矩形 2"/>
          <p:cNvSpPr/>
          <p:nvPr>
            <p:custDataLst>
              <p:tags r:id="rId2"/>
            </p:custDataLst>
          </p:nvPr>
        </p:nvSpPr>
        <p:spPr>
          <a:xfrm>
            <a:off x="1013013" y="1831975"/>
            <a:ext cx="10486838" cy="38747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custDataLst>
              <p:tags r:id="rId3"/>
            </p:custDataLst>
          </p:nvPr>
        </p:nvSpPr>
        <p:spPr>
          <a:xfrm>
            <a:off x="1281953" y="2098675"/>
            <a:ext cx="10091532" cy="2600840"/>
          </a:xfrm>
          <a:prstGeom prst="rect">
            <a:avLst/>
          </a:prstGeom>
          <a:noFill/>
        </p:spPr>
        <p:txBody>
          <a:bodyPr wrap="square" rtlCol="0">
            <a:spAutoFit/>
          </a:bodyPr>
          <a:lstStyle/>
          <a:p>
            <a:pPr>
              <a:lnSpc>
                <a:spcPct val="150000"/>
              </a:lnSpc>
            </a:pPr>
            <a:r>
              <a:rPr lang="en-US" altLang="zh-CN" sz="2800" dirty="0"/>
              <a:t>1.</a:t>
            </a:r>
            <a:r>
              <a:rPr lang="zh-CN" altLang="zh-CN" sz="2800" dirty="0"/>
              <a:t>了解幼儿园教学活动的特点；识记幼儿园教学活动的概念；</a:t>
            </a:r>
          </a:p>
          <a:p>
            <a:pPr>
              <a:lnSpc>
                <a:spcPct val="150000"/>
              </a:lnSpc>
            </a:pPr>
            <a:r>
              <a:rPr lang="en-US" altLang="zh-CN" sz="2800" dirty="0"/>
              <a:t>2.</a:t>
            </a:r>
            <a:r>
              <a:rPr lang="zh-CN" altLang="zh-CN" sz="2800" dirty="0"/>
              <a:t>掌握幼儿园教学活动的构成要素、幼儿园教学活动原则及教学手段和方法；</a:t>
            </a:r>
          </a:p>
          <a:p>
            <a:pPr>
              <a:lnSpc>
                <a:spcPct val="150000"/>
              </a:lnSpc>
            </a:pPr>
            <a:r>
              <a:rPr lang="en-US" altLang="zh-CN" sz="2800" dirty="0"/>
              <a:t>3.</a:t>
            </a:r>
            <a:r>
              <a:rPr lang="zh-CN" altLang="zh-CN" sz="2800" dirty="0"/>
              <a:t>学会设计和组织幼儿园教学活动</a:t>
            </a:r>
            <a:r>
              <a:rPr lang="zh-CN" altLang="en-US" sz="2800" dirty="0"/>
              <a:t>、幼儿园主题活动</a:t>
            </a:r>
            <a:r>
              <a:rPr lang="zh-CN" altLang="zh-CN" sz="2800" dirty="0"/>
              <a:t>。</a:t>
            </a: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7893886" y="3944471"/>
            <a:ext cx="4082214" cy="2272104"/>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4386907"/>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、教学活动目标的确立</a:t>
            </a:r>
          </a:p>
          <a:p>
            <a:pPr>
              <a:lnSpc>
                <a:spcPct val="150000"/>
              </a:lnSpc>
            </a:pPr>
            <a:r>
              <a:rPr lang="zh-CN" altLang="en-US" dirty="0"/>
              <a:t>（</a:t>
            </a:r>
            <a:r>
              <a:rPr lang="zh-CN" altLang="zh-CN" dirty="0"/>
              <a:t>一）幼儿园的教育活动目标要以《纲要》中</a:t>
            </a:r>
            <a:r>
              <a:rPr lang="zh-CN" altLang="zh-CN" dirty="0">
                <a:solidFill>
                  <a:srgbClr val="FF0000"/>
                </a:solidFill>
              </a:rPr>
              <a:t>各领域的目标</a:t>
            </a:r>
            <a:r>
              <a:rPr lang="zh-CN" altLang="zh-CN" dirty="0"/>
              <a:t>为指导</a:t>
            </a:r>
          </a:p>
          <a:p>
            <a:pPr>
              <a:lnSpc>
                <a:spcPct val="150000"/>
              </a:lnSpc>
            </a:pPr>
            <a:r>
              <a:rPr lang="en-US" altLang="zh-CN" dirty="0"/>
              <a:t>  (</a:t>
            </a:r>
            <a:r>
              <a:rPr lang="zh-CN" altLang="zh-CN" dirty="0"/>
              <a:t>二</a:t>
            </a:r>
            <a:r>
              <a:rPr lang="en-US" altLang="zh-CN" dirty="0"/>
              <a:t>)</a:t>
            </a:r>
            <a:r>
              <a:rPr lang="zh-CN" altLang="zh-CN" dirty="0"/>
              <a:t>幼儿园的教育活动目标要根据</a:t>
            </a:r>
            <a:r>
              <a:rPr lang="zh-CN" altLang="zh-CN" dirty="0">
                <a:solidFill>
                  <a:srgbClr val="FF0000"/>
                </a:solidFill>
              </a:rPr>
              <a:t>本班幼儿身心发展的特点</a:t>
            </a:r>
            <a:r>
              <a:rPr lang="zh-CN" altLang="zh-CN" dirty="0"/>
              <a:t>及认识规律</a:t>
            </a:r>
          </a:p>
          <a:p>
            <a:pPr>
              <a:lnSpc>
                <a:spcPct val="150000"/>
              </a:lnSpc>
            </a:pPr>
            <a:r>
              <a:rPr lang="en-US" altLang="zh-CN" dirty="0"/>
              <a:t>  (</a:t>
            </a:r>
            <a:r>
              <a:rPr lang="zh-CN" altLang="zh-CN" dirty="0"/>
              <a:t>三</a:t>
            </a:r>
            <a:r>
              <a:rPr lang="en-US" altLang="zh-CN" dirty="0"/>
              <a:t>)</a:t>
            </a:r>
            <a:r>
              <a:rPr lang="zh-CN" altLang="zh-CN" dirty="0"/>
              <a:t>幼儿园教育活动目标的制定要建立在</a:t>
            </a:r>
            <a:r>
              <a:rPr lang="zh-CN" altLang="zh-CN" dirty="0">
                <a:solidFill>
                  <a:srgbClr val="FF0000"/>
                </a:solidFill>
              </a:rPr>
              <a:t>深入分析研究教材</a:t>
            </a:r>
            <a:r>
              <a:rPr lang="zh-CN" altLang="zh-CN" dirty="0"/>
              <a:t>和</a:t>
            </a:r>
            <a:r>
              <a:rPr lang="zh-CN" altLang="zh-CN" dirty="0">
                <a:solidFill>
                  <a:srgbClr val="FF0000"/>
                </a:solidFill>
              </a:rPr>
              <a:t>幼儿原有经验</a:t>
            </a:r>
            <a:r>
              <a:rPr lang="zh-CN" altLang="zh-CN" dirty="0"/>
              <a:t>的基础上</a:t>
            </a:r>
          </a:p>
          <a:p>
            <a:pPr>
              <a:lnSpc>
                <a:spcPct val="150000"/>
              </a:lnSpc>
            </a:pPr>
            <a:r>
              <a:rPr lang="en-US" altLang="zh-CN" dirty="0"/>
              <a:t>  (</a:t>
            </a:r>
            <a:r>
              <a:rPr lang="zh-CN" altLang="zh-CN" dirty="0"/>
              <a:t>四</a:t>
            </a:r>
            <a:r>
              <a:rPr lang="en-US" altLang="zh-CN" dirty="0"/>
              <a:t>)</a:t>
            </a:r>
            <a:r>
              <a:rPr lang="zh-CN" altLang="zh-CN" dirty="0"/>
              <a:t>幼儿园教育活动目标的制定要</a:t>
            </a:r>
            <a:r>
              <a:rPr lang="zh-CN" altLang="zh-CN" dirty="0">
                <a:solidFill>
                  <a:srgbClr val="FF0000"/>
                </a:solidFill>
              </a:rPr>
              <a:t>具体、明确</a:t>
            </a:r>
            <a:r>
              <a:rPr lang="zh-CN" altLang="zh-CN" dirty="0"/>
              <a:t>，有较强的</a:t>
            </a:r>
            <a:r>
              <a:rPr lang="zh-CN" altLang="zh-CN" dirty="0">
                <a:solidFill>
                  <a:srgbClr val="FF0000"/>
                </a:solidFill>
              </a:rPr>
              <a:t>针对性</a:t>
            </a:r>
            <a:r>
              <a:rPr lang="zh-CN" altLang="zh-CN" dirty="0"/>
              <a:t>使幼儿掌握基本的消防安全知识</a:t>
            </a:r>
            <a:endParaRPr lang="zh-CN" altLang="zh-CN" dirty="0">
              <a:solidFill>
                <a:srgbClr val="FF0000"/>
              </a:solidFill>
            </a:endParaRPr>
          </a:p>
          <a:p>
            <a:pPr>
              <a:lnSpc>
                <a:spcPct val="150000"/>
              </a:lnSpc>
            </a:pPr>
            <a:r>
              <a:rPr lang="en-US" altLang="zh-CN" dirty="0"/>
              <a:t>  (</a:t>
            </a:r>
            <a:r>
              <a:rPr lang="zh-CN" altLang="zh-CN" dirty="0"/>
              <a:t>五</a:t>
            </a:r>
            <a:r>
              <a:rPr lang="en-US" altLang="zh-CN" dirty="0"/>
              <a:t>)</a:t>
            </a:r>
            <a:r>
              <a:rPr lang="zh-CN" altLang="zh-CN" dirty="0"/>
              <a:t>幼儿园教学活动目标制定</a:t>
            </a:r>
            <a:r>
              <a:rPr lang="zh-CN" altLang="zh-CN" dirty="0">
                <a:solidFill>
                  <a:srgbClr val="FF0000"/>
                </a:solidFill>
              </a:rPr>
              <a:t>既要面向全体，又要适应个别需要</a:t>
            </a:r>
          </a:p>
          <a:p>
            <a:pPr>
              <a:lnSpc>
                <a:spcPct val="150000"/>
              </a:lnSpc>
            </a:pPr>
            <a:r>
              <a:rPr lang="en-US" altLang="zh-CN" dirty="0"/>
              <a:t>  (</a:t>
            </a:r>
            <a:r>
              <a:rPr lang="zh-CN" altLang="zh-CN" dirty="0"/>
              <a:t>六</a:t>
            </a:r>
            <a:r>
              <a:rPr lang="en-US" altLang="zh-CN" dirty="0"/>
              <a:t>)</a:t>
            </a:r>
            <a:r>
              <a:rPr lang="zh-CN" altLang="zh-CN" dirty="0"/>
              <a:t>幼儿园教育活动目标的制定要注意</a:t>
            </a:r>
            <a:r>
              <a:rPr lang="zh-CN" altLang="zh-CN" dirty="0">
                <a:solidFill>
                  <a:srgbClr val="FF0000"/>
                </a:solidFill>
              </a:rPr>
              <a:t>各领域目标之间的整合</a:t>
            </a: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3524105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206313" y="1478728"/>
            <a:ext cx="9486900" cy="2438103"/>
          </a:xfrm>
          <a:prstGeom prst="rect">
            <a:avLst/>
          </a:prstGeom>
          <a:noFill/>
          <a:ln w="9525">
            <a:noFill/>
          </a:ln>
        </p:spPr>
        <p:txBody>
          <a:bodyPr wrap="square">
            <a:spAutoFit/>
          </a:bodyPr>
          <a:lstStyle/>
          <a:p>
            <a:pPr algn="ctr" fontAlgn="auto">
              <a:lnSpc>
                <a:spcPct val="150000"/>
              </a:lnSpc>
              <a:spcAft>
                <a:spcPts val="0"/>
              </a:spcAft>
              <a:buClrTx/>
              <a:buSzTx/>
              <a:buFontTx/>
            </a:pPr>
            <a:r>
              <a:rPr lang="zh-CN" altLang="en-US" sz="2400" dirty="0">
                <a:effectLst>
                  <a:outerShdw blurRad="38100" dist="19050" dir="2700000" algn="tl" rotWithShape="0">
                    <a:schemeClr val="dk1">
                      <a:alpha val="40000"/>
                    </a:schemeClr>
                  </a:outerShdw>
                </a:effectLst>
              </a:rPr>
              <a:t>小班语言：猜猜我有多爱你</a:t>
            </a:r>
            <a:endParaRPr lang="en-US" altLang="zh-CN" sz="24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2000" b="0" dirty="0">
                <a:effectLst>
                  <a:outerShdw blurRad="38100" dist="19050" dir="2700000" algn="tl" rotWithShape="0">
                    <a:schemeClr val="dk1">
                      <a:alpha val="40000"/>
                    </a:schemeClr>
                  </a:outerShdw>
                </a:effectLst>
              </a:rPr>
              <a:t>活动目标：</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1.</a:t>
            </a:r>
            <a:r>
              <a:rPr lang="zh-CN" altLang="en-US" sz="2000" b="0" dirty="0">
                <a:effectLst>
                  <a:outerShdw blurRad="38100" dist="19050" dir="2700000" algn="tl" rotWithShape="0">
                    <a:schemeClr val="dk1">
                      <a:alpha val="40000"/>
                    </a:schemeClr>
                  </a:outerShdw>
                </a:effectLst>
              </a:rPr>
              <a:t>欣赏故事，感受故事传达出的浓浓爱意，理解母子互爱的情感</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2.</a:t>
            </a:r>
            <a:r>
              <a:rPr lang="zh-CN" altLang="en-US" sz="2000" b="0" dirty="0">
                <a:effectLst>
                  <a:outerShdw blurRad="38100" dist="19050" dir="2700000" algn="tl" rotWithShape="0">
                    <a:schemeClr val="dk1">
                      <a:alpha val="40000"/>
                    </a:schemeClr>
                  </a:outerShdw>
                </a:effectLst>
              </a:rPr>
              <a:t>学习小兔子勇敢表达自己的爱</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3.</a:t>
            </a:r>
            <a:r>
              <a:rPr lang="zh-CN" altLang="en-US" sz="2000" b="0" dirty="0">
                <a:effectLst>
                  <a:outerShdw blurRad="38100" dist="19050" dir="2700000" algn="tl" rotWithShape="0">
                    <a:schemeClr val="dk1">
                      <a:alpha val="40000"/>
                    </a:schemeClr>
                  </a:outerShdw>
                </a:effectLst>
              </a:rPr>
              <a:t>会用“</a:t>
            </a:r>
            <a:r>
              <a:rPr lang="en-US" altLang="zh-CN" sz="2000" b="0" dirty="0">
                <a:effectLst>
                  <a:outerShdw blurRad="38100" dist="19050" dir="2700000" algn="tl" rotWithShape="0">
                    <a:schemeClr val="dk1">
                      <a:alpha val="40000"/>
                    </a:schemeClr>
                  </a:outerShdw>
                </a:effectLst>
              </a:rPr>
              <a:t>××</a:t>
            </a:r>
            <a:r>
              <a:rPr lang="zh-CN" altLang="en-US" sz="2000" dirty="0">
                <a:effectLst>
                  <a:outerShdw blurRad="38100" dist="19050" dir="2700000" algn="tl" rotWithShape="0">
                    <a:schemeClr val="dk1">
                      <a:alpha val="40000"/>
                    </a:schemeClr>
                  </a:outerShdw>
                </a:effectLst>
              </a:rPr>
              <a:t>有多</a:t>
            </a:r>
            <a:r>
              <a:rPr lang="en-US" altLang="zh-CN" sz="2000" dirty="0">
                <a:effectLst>
                  <a:outerShdw blurRad="38100" dist="19050" dir="2700000" algn="tl" rotWithShape="0">
                    <a:schemeClr val="dk1">
                      <a:alpha val="40000"/>
                    </a:schemeClr>
                  </a:outerShdw>
                </a:effectLst>
              </a:rPr>
              <a:t>××</a:t>
            </a:r>
            <a:r>
              <a:rPr lang="zh-CN" altLang="en-US" sz="2000" b="0" dirty="0">
                <a:effectLst>
                  <a:outerShdw blurRad="38100" dist="19050" dir="2700000" algn="tl" rotWithShape="0">
                    <a:schemeClr val="dk1">
                      <a:alpha val="40000"/>
                    </a:schemeClr>
                  </a:outerShdw>
                </a:effectLst>
              </a:rPr>
              <a:t>，我就有多爱你“的句式说话</a:t>
            </a:r>
          </a:p>
        </p:txBody>
      </p:sp>
    </p:spTree>
    <p:custDataLst>
      <p:tags r:id="rId1"/>
    </p:custDataLst>
    <p:extLst>
      <p:ext uri="{BB962C8B-B14F-4D97-AF65-F5344CB8AC3E}">
        <p14:creationId xmlns:p14="http://schemas.microsoft.com/office/powerpoint/2010/main" val="1131394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206313" y="1478728"/>
            <a:ext cx="9486900" cy="2438103"/>
          </a:xfrm>
          <a:prstGeom prst="rect">
            <a:avLst/>
          </a:prstGeom>
          <a:noFill/>
          <a:ln w="9525">
            <a:noFill/>
          </a:ln>
        </p:spPr>
        <p:txBody>
          <a:bodyPr wrap="square">
            <a:spAutoFit/>
          </a:bodyPr>
          <a:lstStyle/>
          <a:p>
            <a:pPr algn="ctr" fontAlgn="auto">
              <a:lnSpc>
                <a:spcPct val="150000"/>
              </a:lnSpc>
              <a:spcAft>
                <a:spcPts val="0"/>
              </a:spcAft>
              <a:buClrTx/>
              <a:buSzTx/>
              <a:buFontTx/>
            </a:pPr>
            <a:r>
              <a:rPr lang="zh-CN" altLang="en-US" sz="2400" dirty="0">
                <a:effectLst>
                  <a:outerShdw blurRad="38100" dist="19050" dir="2700000" algn="tl" rotWithShape="0">
                    <a:schemeClr val="dk1">
                      <a:alpha val="40000"/>
                    </a:schemeClr>
                  </a:outerShdw>
                </a:effectLst>
              </a:rPr>
              <a:t>小班语言：猜猜我有多爱你</a:t>
            </a:r>
            <a:endParaRPr lang="en-US" altLang="zh-CN" sz="24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2000" b="0" dirty="0">
                <a:effectLst>
                  <a:outerShdw blurRad="38100" dist="19050" dir="2700000" algn="tl" rotWithShape="0">
                    <a:schemeClr val="dk1">
                      <a:alpha val="40000"/>
                    </a:schemeClr>
                  </a:outerShdw>
                </a:effectLst>
              </a:rPr>
              <a:t>活动目标：</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1.</a:t>
            </a:r>
            <a:r>
              <a:rPr lang="zh-CN" altLang="en-US" sz="2000" b="0" dirty="0">
                <a:effectLst>
                  <a:outerShdw blurRad="38100" dist="19050" dir="2700000" algn="tl" rotWithShape="0">
                    <a:schemeClr val="dk1">
                      <a:alpha val="40000"/>
                    </a:schemeClr>
                  </a:outerShdw>
                </a:effectLst>
              </a:rPr>
              <a:t>欣赏故事，理解故事大意</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2.</a:t>
            </a:r>
            <a:r>
              <a:rPr lang="zh-CN" altLang="en-US" sz="2000" b="0" dirty="0">
                <a:effectLst>
                  <a:outerShdw blurRad="38100" dist="19050" dir="2700000" algn="tl" rotWithShape="0">
                    <a:schemeClr val="dk1">
                      <a:alpha val="40000"/>
                    </a:schemeClr>
                  </a:outerShdw>
                </a:effectLst>
              </a:rPr>
              <a:t>培养幼儿注意倾听，主动表达的习惯</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3.</a:t>
            </a:r>
            <a:r>
              <a:rPr lang="zh-CN" altLang="en-US" sz="2000" b="0" dirty="0">
                <a:effectLst>
                  <a:outerShdw blurRad="38100" dist="19050" dir="2700000" algn="tl" rotWithShape="0">
                    <a:schemeClr val="dk1">
                      <a:alpha val="40000"/>
                    </a:schemeClr>
                  </a:outerShdw>
                </a:effectLst>
              </a:rPr>
              <a:t>培养幼儿喜欢听故事、看图书，激发幼儿对文字的兴趣</a:t>
            </a:r>
          </a:p>
        </p:txBody>
      </p:sp>
    </p:spTree>
    <p:custDataLst>
      <p:tags r:id="rId1"/>
    </p:custDataLst>
    <p:extLst>
      <p:ext uri="{BB962C8B-B14F-4D97-AF65-F5344CB8AC3E}">
        <p14:creationId xmlns:p14="http://schemas.microsoft.com/office/powerpoint/2010/main" val="33116411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140411"/>
          </a:xfrm>
          <a:prstGeom prst="rect">
            <a:avLst/>
          </a:prstGeom>
          <a:noFill/>
          <a:ln w="9525">
            <a:noFill/>
          </a:ln>
        </p:spPr>
        <p:txBody>
          <a:bodyPr wrap="square">
            <a:spAutoFit/>
          </a:bodyPr>
          <a:lstStyle/>
          <a:p>
            <a:pPr algn="ctr" fontAlgn="auto">
              <a:lnSpc>
                <a:spcPct val="150000"/>
              </a:lnSpc>
              <a:spcAft>
                <a:spcPts val="0"/>
              </a:spcAft>
              <a:buClrTx/>
              <a:buSzTx/>
              <a:buFontTx/>
            </a:pPr>
            <a:r>
              <a:rPr lang="zh-CN" altLang="en-US" sz="2400" b="0" dirty="0">
                <a:effectLst>
                  <a:outerShdw blurRad="38100" dist="19050" dir="2700000" algn="tl" rotWithShape="0">
                    <a:schemeClr val="dk1">
                      <a:alpha val="40000"/>
                    </a:schemeClr>
                  </a:outerShdw>
                </a:effectLst>
              </a:rPr>
              <a:t>综合活动：拔萝卜（小班）</a:t>
            </a:r>
            <a:endParaRPr lang="en-US" altLang="zh-CN" sz="24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2000" b="0" dirty="0">
                <a:effectLst>
                  <a:outerShdw blurRad="38100" dist="19050" dir="2700000" algn="tl" rotWithShape="0">
                    <a:schemeClr val="dk1">
                      <a:alpha val="40000"/>
                    </a:schemeClr>
                  </a:outerShdw>
                </a:effectLst>
              </a:rPr>
              <a:t>活动目标：</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dirty="0">
                <a:effectLst>
                  <a:outerShdw blurRad="38100" dist="19050" dir="2700000" algn="tl" rotWithShape="0">
                    <a:schemeClr val="dk1">
                      <a:alpha val="40000"/>
                    </a:schemeClr>
                  </a:outerShdw>
                </a:effectLst>
              </a:rPr>
              <a:t>1.</a:t>
            </a:r>
            <a:r>
              <a:rPr lang="zh-CN" altLang="en-US" sz="2000" b="0" dirty="0">
                <a:effectLst>
                  <a:outerShdw blurRad="38100" dist="19050" dir="2700000" algn="tl" rotWithShape="0">
                    <a:schemeClr val="dk1">
                      <a:alpha val="40000"/>
                    </a:schemeClr>
                  </a:outerShdw>
                </a:effectLst>
              </a:rPr>
              <a:t>练习双脚向前行进跳，提高动作的灵活性和协调性</a:t>
            </a:r>
            <a:endParaRPr lang="en-US" altLang="zh-CN" sz="2000" b="0" dirty="0">
              <a:effectLst>
                <a:outerShdw blurRad="38100" dist="19050" dir="2700000" algn="tl" rotWithShape="0">
                  <a:schemeClr val="dk1">
                    <a:alpha val="40000"/>
                  </a:schemeClr>
                </a:outerShdw>
              </a:effectLst>
            </a:endParaRPr>
          </a:p>
          <a:p>
            <a:pPr>
              <a:lnSpc>
                <a:spcPct val="150000"/>
              </a:lnSpc>
            </a:pPr>
            <a:r>
              <a:rPr lang="en-US" altLang="zh-CN" sz="2000" b="0" dirty="0">
                <a:effectLst>
                  <a:outerShdw blurRad="38100" dist="19050" dir="2700000" algn="tl" rotWithShape="0">
                    <a:schemeClr val="dk1">
                      <a:alpha val="40000"/>
                    </a:schemeClr>
                  </a:outerShdw>
                </a:effectLst>
              </a:rPr>
              <a:t>2.</a:t>
            </a:r>
            <a:r>
              <a:rPr lang="zh-CN" altLang="en-US" sz="2000" b="0" dirty="0">
                <a:effectLst>
                  <a:outerShdw blurRad="38100" dist="19050" dir="2700000" algn="tl" rotWithShape="0">
                    <a:schemeClr val="dk1">
                      <a:alpha val="40000"/>
                    </a:schemeClr>
                  </a:outerShdw>
                </a:effectLst>
              </a:rPr>
              <a:t>学会按萝卜的特征</a:t>
            </a:r>
            <a:r>
              <a:rPr lang="zh-CN" altLang="en-US" sz="2000" dirty="0">
                <a:effectLst>
                  <a:outerShdw blurRad="38100" dist="19050" dir="2700000" algn="tl" rotWithShape="0">
                    <a:schemeClr val="dk1">
                      <a:alpha val="40000"/>
                    </a:schemeClr>
                  </a:outerShdw>
                </a:effectLst>
              </a:rPr>
              <a:t>分类（颜色、大小、形状分类）</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sz="2000" b="0" dirty="0">
                <a:effectLst>
                  <a:outerShdw blurRad="38100" dist="19050" dir="2700000" algn="tl" rotWithShape="0">
                    <a:schemeClr val="dk1">
                      <a:alpha val="40000"/>
                    </a:schemeClr>
                  </a:outerShdw>
                </a:effectLst>
              </a:rPr>
              <a:t>3.</a:t>
            </a:r>
            <a:r>
              <a:rPr lang="zh-CN" altLang="en-US" sz="2000" b="0" dirty="0">
                <a:effectLst>
                  <a:outerShdw blurRad="38100" dist="19050" dir="2700000" algn="tl" rotWithShape="0">
                    <a:schemeClr val="dk1">
                      <a:alpha val="40000"/>
                    </a:schemeClr>
                  </a:outerShdw>
                </a:effectLst>
              </a:rPr>
              <a:t>能主动参与活动，体验成功的喜悦</a:t>
            </a:r>
            <a:endParaRPr lang="en-US" altLang="zh-CN" sz="20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36020188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694409"/>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二、教学活动的方法选择</a:t>
            </a:r>
            <a:endParaRPr lang="en-US" altLang="zh-CN" sz="3200" b="0" dirty="0">
              <a:effectLst>
                <a:outerShdw blurRad="38100" dist="19050" dir="2700000" algn="tl" rotWithShape="0">
                  <a:schemeClr val="dk1">
                    <a:alpha val="40000"/>
                  </a:schemeClr>
                </a:outerShdw>
              </a:effectLst>
            </a:endParaRPr>
          </a:p>
          <a:p>
            <a:pPr>
              <a:lnSpc>
                <a:spcPct val="150000"/>
              </a:lnSpc>
            </a:pPr>
            <a:r>
              <a:rPr lang="en-US" altLang="zh-CN" dirty="0"/>
              <a:t>1</a:t>
            </a:r>
            <a:r>
              <a:rPr lang="zh-CN" altLang="zh-CN" dirty="0"/>
              <a:t>、应依据教学目标、内容的性质和特征选用适宜的教学方法</a:t>
            </a:r>
            <a:r>
              <a:rPr lang="zh-CN" altLang="en-US" dirty="0"/>
              <a:t>。</a:t>
            </a:r>
            <a:endParaRPr lang="zh-CN" altLang="zh-CN" dirty="0"/>
          </a:p>
          <a:p>
            <a:pPr>
              <a:lnSpc>
                <a:spcPct val="150000"/>
              </a:lnSpc>
            </a:pPr>
            <a:r>
              <a:rPr lang="en-US" altLang="zh-CN" dirty="0"/>
              <a:t>2</a:t>
            </a:r>
            <a:r>
              <a:rPr lang="zh-CN" altLang="zh-CN" dirty="0"/>
              <a:t>、选用教学方法要尊重儿童年龄特点和发展差异。</a:t>
            </a:r>
          </a:p>
          <a:p>
            <a:pPr>
              <a:lnSpc>
                <a:spcPct val="150000"/>
              </a:lnSpc>
            </a:pPr>
            <a:r>
              <a:rPr lang="en-US" altLang="zh-CN" dirty="0"/>
              <a:t>3</a:t>
            </a:r>
            <a:r>
              <a:rPr lang="zh-CN" altLang="zh-CN" dirty="0"/>
              <a:t>、教学</a:t>
            </a:r>
            <a:r>
              <a:rPr lang="zh-CN" altLang="en-US" dirty="0"/>
              <a:t>活动</a:t>
            </a:r>
            <a:r>
              <a:rPr lang="zh-CN" altLang="zh-CN" dirty="0"/>
              <a:t>要满足</a:t>
            </a:r>
            <a:r>
              <a:rPr lang="zh-CN" altLang="en-US" dirty="0"/>
              <a:t>儿童丰富</a:t>
            </a:r>
            <a:r>
              <a:rPr lang="zh-CN" altLang="zh-CN" dirty="0"/>
              <a:t>多样的教学需要，综合运用多样，做到有主有</a:t>
            </a:r>
            <a:r>
              <a:rPr lang="zh-CN" altLang="en-US" dirty="0"/>
              <a:t>辅。</a:t>
            </a:r>
            <a:endParaRPr lang="en-US" altLang="zh-CN" dirty="0"/>
          </a:p>
          <a:p>
            <a:pPr>
              <a:lnSpc>
                <a:spcPct val="150000"/>
              </a:lnSpc>
            </a:pPr>
            <a:endParaRPr lang="en-US" altLang="zh-CN" dirty="0"/>
          </a:p>
          <a:p>
            <a:pPr>
              <a:lnSpc>
                <a:spcPct val="150000"/>
              </a:lnSpc>
            </a:pPr>
            <a:r>
              <a:rPr lang="en-US" altLang="zh-CN" dirty="0"/>
              <a:t>                   </a:t>
            </a:r>
            <a:r>
              <a:rPr lang="zh-CN" altLang="zh-CN" sz="2400" dirty="0">
                <a:solidFill>
                  <a:srgbClr val="00B0F0"/>
                </a:solidFill>
              </a:rPr>
              <a:t>“教学有法，教无定法”</a:t>
            </a: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2674885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59075"/>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4710072"/>
          </a:xfrm>
          <a:prstGeom prst="rect">
            <a:avLst/>
          </a:prstGeom>
          <a:noFill/>
          <a:ln w="9525">
            <a:noFill/>
          </a:ln>
        </p:spPr>
        <p:txBody>
          <a:bodyPr wrap="square">
            <a:spAutoFit/>
          </a:bodyPr>
          <a:lstStyle/>
          <a:p>
            <a:pPr>
              <a:lnSpc>
                <a:spcPct val="150000"/>
              </a:lnSpc>
            </a:pPr>
            <a:r>
              <a:rPr lang="zh-CN" altLang="zh-CN" sz="2800" b="1" dirty="0"/>
              <a:t>三、教学活动方案的设计及计划的拟定</a:t>
            </a:r>
            <a:endParaRPr lang="zh-CN" altLang="zh-CN" sz="2800" dirty="0"/>
          </a:p>
          <a:p>
            <a:pPr>
              <a:lnSpc>
                <a:spcPct val="150000"/>
              </a:lnSpc>
            </a:pPr>
            <a:r>
              <a:rPr lang="zh-CN" altLang="en-US" dirty="0"/>
              <a:t>教案的基本结构</a:t>
            </a:r>
            <a:endParaRPr lang="en-US" altLang="zh-CN" dirty="0"/>
          </a:p>
          <a:p>
            <a:pPr>
              <a:lnSpc>
                <a:spcPct val="150000"/>
              </a:lnSpc>
            </a:pPr>
            <a:r>
              <a:rPr lang="en-US" altLang="zh-CN" b="1" dirty="0"/>
              <a:t>1</a:t>
            </a:r>
            <a:r>
              <a:rPr lang="zh-CN" altLang="zh-CN" b="1" dirty="0"/>
              <a:t>、活动名称</a:t>
            </a:r>
            <a:r>
              <a:rPr lang="zh-CN" altLang="en-US" dirty="0"/>
              <a:t>（年龄班、领域要标注清楚）</a:t>
            </a:r>
            <a:endParaRPr lang="zh-CN" altLang="zh-CN" dirty="0"/>
          </a:p>
          <a:p>
            <a:pPr>
              <a:lnSpc>
                <a:spcPct val="150000"/>
              </a:lnSpc>
            </a:pPr>
            <a:r>
              <a:rPr lang="en-US" altLang="zh-CN" b="1" dirty="0"/>
              <a:t>2</a:t>
            </a:r>
            <a:r>
              <a:rPr lang="zh-CN" altLang="zh-CN" b="1" dirty="0"/>
              <a:t>、活动目标</a:t>
            </a:r>
            <a:r>
              <a:rPr lang="zh-CN" altLang="en-US" dirty="0"/>
              <a:t>（认知目标、技能目标、情感目标）</a:t>
            </a:r>
            <a:endParaRPr lang="zh-CN" altLang="zh-CN" dirty="0"/>
          </a:p>
          <a:p>
            <a:pPr>
              <a:lnSpc>
                <a:spcPct val="150000"/>
              </a:lnSpc>
            </a:pPr>
            <a:r>
              <a:rPr lang="en-US" altLang="zh-CN" b="1" dirty="0"/>
              <a:t>3</a:t>
            </a:r>
            <a:r>
              <a:rPr lang="zh-CN" altLang="zh-CN" b="1" dirty="0"/>
              <a:t>、活动准备</a:t>
            </a:r>
            <a:r>
              <a:rPr lang="zh-CN" altLang="en-US" dirty="0"/>
              <a:t>（物质准备、经验准备、环境准备）</a:t>
            </a:r>
            <a:endParaRPr lang="zh-CN" altLang="zh-CN" dirty="0"/>
          </a:p>
          <a:p>
            <a:pPr>
              <a:lnSpc>
                <a:spcPct val="150000"/>
              </a:lnSpc>
            </a:pPr>
            <a:r>
              <a:rPr lang="en-US" altLang="zh-CN" b="1" dirty="0"/>
              <a:t>4</a:t>
            </a:r>
            <a:r>
              <a:rPr lang="zh-CN" altLang="zh-CN" b="1" dirty="0"/>
              <a:t>、活动过程</a:t>
            </a:r>
            <a:r>
              <a:rPr lang="zh-CN" altLang="en-US" dirty="0"/>
              <a:t>（开始部分、基本部分、结束部分）</a:t>
            </a:r>
            <a:endParaRPr lang="zh-CN" altLang="zh-CN" dirty="0"/>
          </a:p>
          <a:p>
            <a:pPr>
              <a:lnSpc>
                <a:spcPct val="150000"/>
              </a:lnSpc>
            </a:pPr>
            <a:r>
              <a:rPr lang="en-US" altLang="zh-CN" b="1" dirty="0"/>
              <a:t>5</a:t>
            </a:r>
            <a:r>
              <a:rPr lang="zh-CN" altLang="zh-CN" b="1" dirty="0"/>
              <a:t>、活动延伸</a:t>
            </a:r>
            <a:endParaRPr lang="en-US" altLang="zh-CN" b="1" dirty="0"/>
          </a:p>
          <a:p>
            <a:pPr>
              <a:lnSpc>
                <a:spcPct val="150000"/>
              </a:lnSpc>
            </a:pPr>
            <a:endParaRPr lang="en-US" altLang="zh-CN" b="1" dirty="0"/>
          </a:p>
          <a:p>
            <a:pPr>
              <a:lnSpc>
                <a:spcPct val="150000"/>
              </a:lnSpc>
            </a:pPr>
            <a:r>
              <a:rPr lang="zh-CN" altLang="en-US" b="1" dirty="0">
                <a:solidFill>
                  <a:srgbClr val="00B0F0"/>
                </a:solidFill>
              </a:rPr>
              <a:t>案例：请查看资源</a:t>
            </a:r>
            <a:endParaRPr lang="zh-CN" altLang="zh-CN" b="1" dirty="0">
              <a:solidFill>
                <a:srgbClr val="00B0F0"/>
              </a:solidFill>
            </a:endParaRP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110725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6" y="3907615"/>
            <a:ext cx="4148430" cy="2308959"/>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第二节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463577"/>
          </a:xfrm>
          <a:prstGeom prst="rect">
            <a:avLst/>
          </a:prstGeom>
          <a:noFill/>
          <a:ln w="9525">
            <a:noFill/>
          </a:ln>
        </p:spPr>
        <p:txBody>
          <a:bodyPr wrap="square">
            <a:spAutoFit/>
          </a:bodyPr>
          <a:lstStyle/>
          <a:p>
            <a:pPr>
              <a:lnSpc>
                <a:spcPct val="150000"/>
              </a:lnSpc>
            </a:pPr>
            <a:r>
              <a:rPr lang="zh-CN" altLang="zh-CN" sz="2800" b="1" dirty="0"/>
              <a:t>具体教学活动方案设计应注意的问题</a:t>
            </a:r>
          </a:p>
          <a:p>
            <a:pPr>
              <a:lnSpc>
                <a:spcPct val="150000"/>
              </a:lnSpc>
            </a:pPr>
            <a:r>
              <a:rPr lang="en-US" altLang="zh-CN" dirty="0"/>
              <a:t>1</a:t>
            </a:r>
            <a:r>
              <a:rPr lang="zh-CN" altLang="zh-CN" dirty="0"/>
              <a:t>、层次分明，条理清晰。</a:t>
            </a:r>
          </a:p>
          <a:p>
            <a:pPr>
              <a:lnSpc>
                <a:spcPct val="150000"/>
              </a:lnSpc>
            </a:pPr>
            <a:r>
              <a:rPr lang="en-US" altLang="zh-CN" dirty="0"/>
              <a:t>2</a:t>
            </a:r>
            <a:r>
              <a:rPr lang="zh-CN" altLang="zh-CN" dirty="0"/>
              <a:t>、要有目标意识，围绕活动目标为实现目标开展相关活动。</a:t>
            </a:r>
          </a:p>
          <a:p>
            <a:pPr>
              <a:lnSpc>
                <a:spcPct val="150000"/>
              </a:lnSpc>
            </a:pPr>
            <a:r>
              <a:rPr lang="en-US" altLang="zh-CN" dirty="0"/>
              <a:t>3</a:t>
            </a:r>
            <a:r>
              <a:rPr lang="zh-CN" altLang="zh-CN" dirty="0"/>
              <a:t>、应充分考虑好如何突出重点，如何突破难点。</a:t>
            </a:r>
          </a:p>
          <a:p>
            <a:pPr>
              <a:lnSpc>
                <a:spcPct val="150000"/>
              </a:lnSpc>
            </a:pPr>
            <a:r>
              <a:rPr lang="en-US" altLang="zh-CN" dirty="0"/>
              <a:t>4</a:t>
            </a:r>
            <a:r>
              <a:rPr lang="zh-CN" altLang="zh-CN" dirty="0"/>
              <a:t>、设计好启发性提问</a:t>
            </a:r>
            <a:r>
              <a:rPr lang="zh-CN" altLang="en-US" dirty="0"/>
              <a:t>。</a:t>
            </a:r>
            <a:r>
              <a:rPr lang="zh-CN" altLang="zh-CN" dirty="0"/>
              <a:t>包括为了引起幼儿兴趣的提问和教学过程中各种较角度的提问，要通过提问激发兴趣，开启心智，充分调动儿童学习的主体性。</a:t>
            </a: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762481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217082"/>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、主题活动及其特点</a:t>
            </a:r>
          </a:p>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a:t>
            </a:r>
            <a:r>
              <a:rPr lang="zh-CN" altLang="en-US" sz="3200" dirty="0">
                <a:effectLst>
                  <a:outerShdw blurRad="38100" dist="19050" dir="2700000" algn="tl" rotWithShape="0">
                    <a:schemeClr val="dk1">
                      <a:alpha val="40000"/>
                    </a:schemeClr>
                  </a:outerShdw>
                </a:effectLst>
              </a:rPr>
              <a:t>主题活动的选择与开发</a:t>
            </a:r>
            <a:endParaRPr lang="en-US" altLang="zh-CN" sz="32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3200" dirty="0">
                <a:effectLst>
                  <a:outerShdw blurRad="38100" dist="19050" dir="2700000" algn="tl" rotWithShape="0">
                    <a:schemeClr val="dk1">
                      <a:alpha val="40000"/>
                    </a:schemeClr>
                  </a:outerShdw>
                </a:effectLst>
              </a:rPr>
              <a:t>三、主题活动的设计与指导</a:t>
            </a: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4268714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1797287"/>
          </a:xfrm>
          <a:prstGeom prst="rect">
            <a:avLst/>
          </a:prstGeom>
          <a:noFill/>
          <a:ln w="9525">
            <a:noFill/>
          </a:ln>
        </p:spPr>
        <p:txBody>
          <a:bodyPr wrap="square">
            <a:spAutoFit/>
          </a:bodyPr>
          <a:lstStyle/>
          <a:p>
            <a:pPr>
              <a:lnSpc>
                <a:spcPct val="150000"/>
              </a:lnSpc>
            </a:pPr>
            <a:r>
              <a:rPr lang="en-US" altLang="zh-CN" b="1" dirty="0"/>
              <a:t>        </a:t>
            </a:r>
            <a:r>
              <a:rPr lang="zh-CN" altLang="zh-CN" sz="2000" b="1" dirty="0"/>
              <a:t>所谓主题活动，就是在或长或短的一段时间内，围绕事先选择的一个中心或主题组织教育活动。</a:t>
            </a:r>
            <a:endParaRPr lang="en-US" altLang="zh-CN" sz="2000" b="1" dirty="0"/>
          </a:p>
          <a:p>
            <a:pPr>
              <a:lnSpc>
                <a:spcPct val="150000"/>
              </a:lnSpc>
            </a:pPr>
            <a:r>
              <a:rPr lang="zh-CN" altLang="en-US" dirty="0"/>
              <a:t>         </a:t>
            </a:r>
            <a:endParaRPr lang="en-US" altLang="zh-CN" dirty="0"/>
          </a:p>
          <a:p>
            <a:pPr>
              <a:lnSpc>
                <a:spcPct val="150000"/>
              </a:lnSpc>
            </a:pPr>
            <a:r>
              <a:rPr lang="en-US" altLang="zh-CN" dirty="0"/>
              <a:t>      </a:t>
            </a:r>
            <a:r>
              <a:rPr lang="zh-CN" altLang="en-US" dirty="0"/>
              <a:t>主题活动</a:t>
            </a:r>
            <a:r>
              <a:rPr lang="zh-CN" altLang="zh-CN" dirty="0"/>
              <a:t>改变学科活动过分强调学科自身知识体系，割裂学科之间联系的弊端</a:t>
            </a:r>
            <a:r>
              <a:rPr lang="zh-CN" altLang="en-US" dirty="0"/>
              <a:t>。</a:t>
            </a:r>
            <a:endParaRPr lang="zh-CN" altLang="en-US" sz="3200" b="0" dirty="0">
              <a:effectLst>
                <a:outerShdw blurRad="38100" dist="19050" dir="2700000" algn="tl" rotWithShape="0">
                  <a:schemeClr val="dk1">
                    <a:alpha val="40000"/>
                  </a:schemeClr>
                </a:outerShdw>
              </a:effectLst>
            </a:endParaRPr>
          </a:p>
        </p:txBody>
      </p:sp>
      <p:sp>
        <p:nvSpPr>
          <p:cNvPr id="2" name="Rectangle 25">
            <a:extLst>
              <a:ext uri="{FF2B5EF4-FFF2-40B4-BE49-F238E27FC236}">
                <a16:creationId xmlns:a16="http://schemas.microsoft.com/office/drawing/2014/main" id="{1EACAAC0-020D-4B91-BBEF-F04C13D045F1}"/>
              </a:ext>
            </a:extLst>
          </p:cNvPr>
          <p:cNvSpPr>
            <a:spLocks noChangeArrowheads="1"/>
          </p:cNvSpPr>
          <p:nvPr/>
        </p:nvSpPr>
        <p:spPr bwMode="auto">
          <a:xfrm>
            <a:off x="1669002" y="284122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3" name="Group 1">
            <a:extLst>
              <a:ext uri="{FF2B5EF4-FFF2-40B4-BE49-F238E27FC236}">
                <a16:creationId xmlns:a16="http://schemas.microsoft.com/office/drawing/2014/main" id="{A0CB314C-8079-4AA7-A0B7-B7844098FEAB}"/>
              </a:ext>
            </a:extLst>
          </p:cNvPr>
          <p:cNvGrpSpPr>
            <a:grpSpLocks/>
          </p:cNvGrpSpPr>
          <p:nvPr/>
        </p:nvGrpSpPr>
        <p:grpSpPr bwMode="auto">
          <a:xfrm>
            <a:off x="2488151" y="3108291"/>
            <a:ext cx="4196733" cy="2857499"/>
            <a:chOff x="0" y="0"/>
            <a:chExt cx="5490" cy="3210"/>
          </a:xfrm>
        </p:grpSpPr>
        <p:grpSp>
          <p:nvGrpSpPr>
            <p:cNvPr id="4" name="Group 3">
              <a:extLst>
                <a:ext uri="{FF2B5EF4-FFF2-40B4-BE49-F238E27FC236}">
                  <a16:creationId xmlns:a16="http://schemas.microsoft.com/office/drawing/2014/main" id="{EC262850-F47F-4235-A940-C576BEC1C96E}"/>
                </a:ext>
              </a:extLst>
            </p:cNvPr>
            <p:cNvGrpSpPr>
              <a:grpSpLocks/>
            </p:cNvGrpSpPr>
            <p:nvPr/>
          </p:nvGrpSpPr>
          <p:grpSpPr bwMode="auto">
            <a:xfrm>
              <a:off x="0" y="0"/>
              <a:ext cx="5490" cy="3210"/>
              <a:chOff x="0" y="0"/>
              <a:chExt cx="5490" cy="3210"/>
            </a:xfrm>
          </p:grpSpPr>
          <p:sp>
            <p:nvSpPr>
              <p:cNvPr id="6" name="AutoShape 24">
                <a:extLst>
                  <a:ext uri="{FF2B5EF4-FFF2-40B4-BE49-F238E27FC236}">
                    <a16:creationId xmlns:a16="http://schemas.microsoft.com/office/drawing/2014/main" id="{09F794DE-7121-459F-B69D-BA3B91812855}"/>
                  </a:ext>
                </a:extLst>
              </p:cNvPr>
              <p:cNvSpPr>
                <a:spLocks noChangeShapeType="1"/>
              </p:cNvSpPr>
              <p:nvPr/>
            </p:nvSpPr>
            <p:spPr bwMode="auto">
              <a:xfrm flipH="1" flipV="1">
                <a:off x="4515" y="735"/>
                <a:ext cx="345" cy="5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AutoShape 23">
                <a:extLst>
                  <a:ext uri="{FF2B5EF4-FFF2-40B4-BE49-F238E27FC236}">
                    <a16:creationId xmlns:a16="http://schemas.microsoft.com/office/drawing/2014/main" id="{9D03C02C-EB99-4A45-A941-7DF8CA7BFEA7}"/>
                  </a:ext>
                </a:extLst>
              </p:cNvPr>
              <p:cNvSpPr>
                <a:spLocks noChangeShapeType="1"/>
              </p:cNvSpPr>
              <p:nvPr/>
            </p:nvSpPr>
            <p:spPr bwMode="auto">
              <a:xfrm>
                <a:off x="4425" y="825"/>
                <a:ext cx="285" cy="49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Group 4">
                <a:extLst>
                  <a:ext uri="{FF2B5EF4-FFF2-40B4-BE49-F238E27FC236}">
                    <a16:creationId xmlns:a16="http://schemas.microsoft.com/office/drawing/2014/main" id="{7D616B8B-0F67-4B5D-BCA5-A1CF37E95E09}"/>
                  </a:ext>
                </a:extLst>
              </p:cNvPr>
              <p:cNvGrpSpPr>
                <a:grpSpLocks/>
              </p:cNvGrpSpPr>
              <p:nvPr/>
            </p:nvGrpSpPr>
            <p:grpSpPr bwMode="auto">
              <a:xfrm>
                <a:off x="0" y="0"/>
                <a:ext cx="5490" cy="3210"/>
                <a:chOff x="0" y="0"/>
                <a:chExt cx="5490" cy="3210"/>
              </a:xfrm>
            </p:grpSpPr>
            <p:sp>
              <p:nvSpPr>
                <p:cNvPr id="11" name="Oval 22">
                  <a:extLst>
                    <a:ext uri="{FF2B5EF4-FFF2-40B4-BE49-F238E27FC236}">
                      <a16:creationId xmlns:a16="http://schemas.microsoft.com/office/drawing/2014/main" id="{A324194A-1996-440A-9049-8CAE29A400A2}"/>
                    </a:ext>
                  </a:extLst>
                </p:cNvPr>
                <p:cNvSpPr>
                  <a:spLocks noChangeArrowheads="1"/>
                </p:cNvSpPr>
                <p:nvPr/>
              </p:nvSpPr>
              <p:spPr bwMode="auto">
                <a:xfrm>
                  <a:off x="825" y="0"/>
                  <a:ext cx="1065" cy="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健康</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2" name="Oval 21">
                  <a:extLst>
                    <a:ext uri="{FF2B5EF4-FFF2-40B4-BE49-F238E27FC236}">
                      <a16:creationId xmlns:a16="http://schemas.microsoft.com/office/drawing/2014/main" id="{421041CF-310B-4E0F-86A9-3C32F485278B}"/>
                    </a:ext>
                  </a:extLst>
                </p:cNvPr>
                <p:cNvSpPr>
                  <a:spLocks noChangeArrowheads="1"/>
                </p:cNvSpPr>
                <p:nvPr/>
              </p:nvSpPr>
              <p:spPr bwMode="auto">
                <a:xfrm>
                  <a:off x="3825" y="0"/>
                  <a:ext cx="1065" cy="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语言</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3" name="Oval 20">
                  <a:extLst>
                    <a:ext uri="{FF2B5EF4-FFF2-40B4-BE49-F238E27FC236}">
                      <a16:creationId xmlns:a16="http://schemas.microsoft.com/office/drawing/2014/main" id="{E5F51079-C01D-4BC6-9C58-EF63E6B2722F}"/>
                    </a:ext>
                  </a:extLst>
                </p:cNvPr>
                <p:cNvSpPr>
                  <a:spLocks noChangeArrowheads="1"/>
                </p:cNvSpPr>
                <p:nvPr/>
              </p:nvSpPr>
              <p:spPr bwMode="auto">
                <a:xfrm>
                  <a:off x="0" y="1290"/>
                  <a:ext cx="1065" cy="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社会</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4" name="Oval 19">
                  <a:extLst>
                    <a:ext uri="{FF2B5EF4-FFF2-40B4-BE49-F238E27FC236}">
                      <a16:creationId xmlns:a16="http://schemas.microsoft.com/office/drawing/2014/main" id="{3E74F3DC-D4C6-44A4-A6B9-3B788D7531C8}"/>
                    </a:ext>
                  </a:extLst>
                </p:cNvPr>
                <p:cNvSpPr>
                  <a:spLocks noChangeArrowheads="1"/>
                </p:cNvSpPr>
                <p:nvPr/>
              </p:nvSpPr>
              <p:spPr bwMode="auto">
                <a:xfrm>
                  <a:off x="2295" y="2460"/>
                  <a:ext cx="1065" cy="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66675"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艺术</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5" name="Oval 18">
                  <a:extLst>
                    <a:ext uri="{FF2B5EF4-FFF2-40B4-BE49-F238E27FC236}">
                      <a16:creationId xmlns:a16="http://schemas.microsoft.com/office/drawing/2014/main" id="{4DD96D2B-D10B-4FB6-90D9-171B90DC7F84}"/>
                    </a:ext>
                  </a:extLst>
                </p:cNvPr>
                <p:cNvSpPr>
                  <a:spLocks noChangeArrowheads="1"/>
                </p:cNvSpPr>
                <p:nvPr/>
              </p:nvSpPr>
              <p:spPr bwMode="auto">
                <a:xfrm>
                  <a:off x="4425" y="1320"/>
                  <a:ext cx="1065" cy="75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科学</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6" name="Rectangle 17">
                  <a:extLst>
                    <a:ext uri="{FF2B5EF4-FFF2-40B4-BE49-F238E27FC236}">
                      <a16:creationId xmlns:a16="http://schemas.microsoft.com/office/drawing/2014/main" id="{F0C89EDF-904A-4E0F-A548-9ABE1AB4B601}"/>
                    </a:ext>
                  </a:extLst>
                </p:cNvPr>
                <p:cNvSpPr>
                  <a:spLocks noChangeArrowheads="1"/>
                </p:cNvSpPr>
                <p:nvPr/>
              </p:nvSpPr>
              <p:spPr bwMode="auto">
                <a:xfrm>
                  <a:off x="2415" y="945"/>
                  <a:ext cx="810" cy="49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000" b="0"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主题</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7" name="AutoShape 16">
                  <a:extLst>
                    <a:ext uri="{FF2B5EF4-FFF2-40B4-BE49-F238E27FC236}">
                      <a16:creationId xmlns:a16="http://schemas.microsoft.com/office/drawing/2014/main" id="{4827A8F3-E09A-4C6E-8DCB-2950CC81B718}"/>
                    </a:ext>
                  </a:extLst>
                </p:cNvPr>
                <p:cNvSpPr>
                  <a:spLocks noChangeShapeType="1"/>
                </p:cNvSpPr>
                <p:nvPr/>
              </p:nvSpPr>
              <p:spPr bwMode="auto">
                <a:xfrm>
                  <a:off x="2025" y="345"/>
                  <a:ext cx="165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AutoShape 15">
                  <a:extLst>
                    <a:ext uri="{FF2B5EF4-FFF2-40B4-BE49-F238E27FC236}">
                      <a16:creationId xmlns:a16="http://schemas.microsoft.com/office/drawing/2014/main" id="{805E6BF9-A2C1-4DD3-8B9B-D352889E7FD0}"/>
                    </a:ext>
                  </a:extLst>
                </p:cNvPr>
                <p:cNvSpPr>
                  <a:spLocks noChangeShapeType="1"/>
                </p:cNvSpPr>
                <p:nvPr/>
              </p:nvSpPr>
              <p:spPr bwMode="auto">
                <a:xfrm flipH="1">
                  <a:off x="1995" y="240"/>
                  <a:ext cx="165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AutoShape 14">
                  <a:extLst>
                    <a:ext uri="{FF2B5EF4-FFF2-40B4-BE49-F238E27FC236}">
                      <a16:creationId xmlns:a16="http://schemas.microsoft.com/office/drawing/2014/main" id="{D3DDC7EB-4A31-466C-8789-49A9C1923562}"/>
                    </a:ext>
                  </a:extLst>
                </p:cNvPr>
                <p:cNvSpPr>
                  <a:spLocks noChangeShapeType="1"/>
                </p:cNvSpPr>
                <p:nvPr/>
              </p:nvSpPr>
              <p:spPr bwMode="auto">
                <a:xfrm flipH="1">
                  <a:off x="495" y="645"/>
                  <a:ext cx="435" cy="6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AutoShape 13">
                  <a:extLst>
                    <a:ext uri="{FF2B5EF4-FFF2-40B4-BE49-F238E27FC236}">
                      <a16:creationId xmlns:a16="http://schemas.microsoft.com/office/drawing/2014/main" id="{BA060636-DDD6-49CD-A513-48A5357203A1}"/>
                    </a:ext>
                  </a:extLst>
                </p:cNvPr>
                <p:cNvSpPr>
                  <a:spLocks noChangeShapeType="1"/>
                </p:cNvSpPr>
                <p:nvPr/>
              </p:nvSpPr>
              <p:spPr bwMode="auto">
                <a:xfrm>
                  <a:off x="1890" y="540"/>
                  <a:ext cx="525" cy="405"/>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AutoShape 12">
                  <a:extLst>
                    <a:ext uri="{FF2B5EF4-FFF2-40B4-BE49-F238E27FC236}">
                      <a16:creationId xmlns:a16="http://schemas.microsoft.com/office/drawing/2014/main" id="{9DEF9677-F11C-44F0-B540-DF955C32E8C1}"/>
                    </a:ext>
                  </a:extLst>
                </p:cNvPr>
                <p:cNvSpPr>
                  <a:spLocks noChangeShapeType="1"/>
                </p:cNvSpPr>
                <p:nvPr/>
              </p:nvSpPr>
              <p:spPr bwMode="auto">
                <a:xfrm flipV="1">
                  <a:off x="3225" y="645"/>
                  <a:ext cx="720" cy="300"/>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AutoShape 11">
                  <a:extLst>
                    <a:ext uri="{FF2B5EF4-FFF2-40B4-BE49-F238E27FC236}">
                      <a16:creationId xmlns:a16="http://schemas.microsoft.com/office/drawing/2014/main" id="{75314423-10A0-46B4-9C45-8B468E676BFE}"/>
                    </a:ext>
                  </a:extLst>
                </p:cNvPr>
                <p:cNvSpPr>
                  <a:spLocks noChangeShapeType="1"/>
                </p:cNvSpPr>
                <p:nvPr/>
              </p:nvSpPr>
              <p:spPr bwMode="auto">
                <a:xfrm flipH="1" flipV="1">
                  <a:off x="930" y="1920"/>
                  <a:ext cx="1365" cy="8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AutoShape 10">
                  <a:extLst>
                    <a:ext uri="{FF2B5EF4-FFF2-40B4-BE49-F238E27FC236}">
                      <a16:creationId xmlns:a16="http://schemas.microsoft.com/office/drawing/2014/main" id="{82AD8CE8-2CA9-4320-8311-A6129FBA9C52}"/>
                    </a:ext>
                  </a:extLst>
                </p:cNvPr>
                <p:cNvSpPr>
                  <a:spLocks noChangeShapeType="1"/>
                </p:cNvSpPr>
                <p:nvPr/>
              </p:nvSpPr>
              <p:spPr bwMode="auto">
                <a:xfrm>
                  <a:off x="1095" y="1890"/>
                  <a:ext cx="1230" cy="7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AutoShape 9">
                  <a:extLst>
                    <a:ext uri="{FF2B5EF4-FFF2-40B4-BE49-F238E27FC236}">
                      <a16:creationId xmlns:a16="http://schemas.microsoft.com/office/drawing/2014/main" id="{29745314-94FE-4C69-ABB1-A540CE48F847}"/>
                    </a:ext>
                  </a:extLst>
                </p:cNvPr>
                <p:cNvSpPr>
                  <a:spLocks noChangeShapeType="1"/>
                </p:cNvSpPr>
                <p:nvPr/>
              </p:nvSpPr>
              <p:spPr bwMode="auto">
                <a:xfrm flipV="1">
                  <a:off x="3330" y="1860"/>
                  <a:ext cx="1095" cy="69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AutoShape 8">
                  <a:extLst>
                    <a:ext uri="{FF2B5EF4-FFF2-40B4-BE49-F238E27FC236}">
                      <a16:creationId xmlns:a16="http://schemas.microsoft.com/office/drawing/2014/main" id="{802ECC21-9568-4193-AC4F-24EB3836206D}"/>
                    </a:ext>
                  </a:extLst>
                </p:cNvPr>
                <p:cNvSpPr>
                  <a:spLocks noChangeShapeType="1"/>
                </p:cNvSpPr>
                <p:nvPr/>
              </p:nvSpPr>
              <p:spPr bwMode="auto">
                <a:xfrm flipH="1">
                  <a:off x="3390" y="1965"/>
                  <a:ext cx="1065" cy="72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AutoShape 7">
                  <a:extLst>
                    <a:ext uri="{FF2B5EF4-FFF2-40B4-BE49-F238E27FC236}">
                      <a16:creationId xmlns:a16="http://schemas.microsoft.com/office/drawing/2014/main" id="{3AE77691-CEC1-4F3F-845B-6F43F06366BC}"/>
                    </a:ext>
                  </a:extLst>
                </p:cNvPr>
                <p:cNvSpPr>
                  <a:spLocks noChangeShapeType="1"/>
                </p:cNvSpPr>
                <p:nvPr/>
              </p:nvSpPr>
              <p:spPr bwMode="auto">
                <a:xfrm flipV="1">
                  <a:off x="660" y="720"/>
                  <a:ext cx="345" cy="5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AutoShape 6">
                  <a:extLst>
                    <a:ext uri="{FF2B5EF4-FFF2-40B4-BE49-F238E27FC236}">
                      <a16:creationId xmlns:a16="http://schemas.microsoft.com/office/drawing/2014/main" id="{A51463CF-AAA9-4AAD-9543-BA94E14D3AAF}"/>
                    </a:ext>
                  </a:extLst>
                </p:cNvPr>
                <p:cNvSpPr>
                  <a:spLocks noChangeShapeType="1"/>
                </p:cNvSpPr>
                <p:nvPr/>
              </p:nvSpPr>
              <p:spPr bwMode="auto">
                <a:xfrm flipV="1">
                  <a:off x="1095" y="1440"/>
                  <a:ext cx="1230" cy="240"/>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AutoShape 5">
                  <a:extLst>
                    <a:ext uri="{FF2B5EF4-FFF2-40B4-BE49-F238E27FC236}">
                      <a16:creationId xmlns:a16="http://schemas.microsoft.com/office/drawing/2014/main" id="{7E3608B4-D205-494D-9E12-76A8012977A8}"/>
                    </a:ext>
                  </a:extLst>
                </p:cNvPr>
                <p:cNvSpPr>
                  <a:spLocks noChangeShapeType="1"/>
                </p:cNvSpPr>
                <p:nvPr/>
              </p:nvSpPr>
              <p:spPr bwMode="auto">
                <a:xfrm>
                  <a:off x="3255" y="1440"/>
                  <a:ext cx="1095" cy="240"/>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 name="AutoShape 2">
              <a:extLst>
                <a:ext uri="{FF2B5EF4-FFF2-40B4-BE49-F238E27FC236}">
                  <a16:creationId xmlns:a16="http://schemas.microsoft.com/office/drawing/2014/main" id="{ED05EBD9-E08B-4C1E-B314-F59A295D4346}"/>
                </a:ext>
              </a:extLst>
            </p:cNvPr>
            <p:cNvSpPr>
              <a:spLocks noChangeShapeType="1"/>
            </p:cNvSpPr>
            <p:nvPr/>
          </p:nvSpPr>
          <p:spPr bwMode="auto">
            <a:xfrm>
              <a:off x="2805" y="1545"/>
              <a:ext cx="0" cy="870"/>
            </a:xfrm>
            <a:prstGeom prst="straightConnector1">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Rectangle 32">
            <a:extLst>
              <a:ext uri="{FF2B5EF4-FFF2-40B4-BE49-F238E27FC236}">
                <a16:creationId xmlns:a16="http://schemas.microsoft.com/office/drawing/2014/main" id="{2779F005-76E1-4AA3-81CF-297D4B9BBC33}"/>
              </a:ext>
            </a:extLst>
          </p:cNvPr>
          <p:cNvSpPr>
            <a:spLocks noChangeArrowheads="1"/>
          </p:cNvSpPr>
          <p:nvPr/>
        </p:nvSpPr>
        <p:spPr bwMode="auto">
          <a:xfrm>
            <a:off x="1669002" y="339367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custDataLst>
      <p:tags r:id="rId1"/>
    </p:custDataLst>
    <p:extLst>
      <p:ext uri="{BB962C8B-B14F-4D97-AF65-F5344CB8AC3E}">
        <p14:creationId xmlns:p14="http://schemas.microsoft.com/office/powerpoint/2010/main" val="6099598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555910"/>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a:t>
            </a:r>
            <a:r>
              <a:rPr lang="zh-CN" altLang="en-US" sz="3200" dirty="0">
                <a:effectLst>
                  <a:outerShdw blurRad="38100" dist="19050" dir="2700000" algn="tl" rotWithShape="0">
                    <a:schemeClr val="dk1">
                      <a:alpha val="40000"/>
                    </a:schemeClr>
                  </a:outerShdw>
                </a:effectLst>
              </a:rPr>
              <a:t>主题活动的选择与开发</a:t>
            </a:r>
            <a:endParaRPr lang="en-US" altLang="zh-CN" sz="3200" dirty="0">
              <a:effectLst>
                <a:outerShdw blurRad="38100" dist="19050" dir="2700000" algn="tl" rotWithShape="0">
                  <a:schemeClr val="dk1">
                    <a:alpha val="40000"/>
                  </a:schemeClr>
                </a:outerShdw>
              </a:effectLst>
            </a:endParaRPr>
          </a:p>
          <a:p>
            <a:pPr>
              <a:lnSpc>
                <a:spcPct val="150000"/>
              </a:lnSpc>
            </a:pPr>
            <a:r>
              <a:rPr lang="zh-CN" altLang="zh-CN" dirty="0"/>
              <a:t>（一）选题的出发点</a:t>
            </a:r>
          </a:p>
          <a:p>
            <a:pPr>
              <a:lnSpc>
                <a:spcPct val="150000"/>
              </a:lnSpc>
            </a:pPr>
            <a:r>
              <a:rPr lang="en-US" altLang="zh-CN" dirty="0"/>
              <a:t>1</a:t>
            </a:r>
            <a:r>
              <a:rPr lang="zh-CN" altLang="zh-CN" dirty="0"/>
              <a:t>、从课程目标出发</a:t>
            </a:r>
          </a:p>
          <a:p>
            <a:pPr>
              <a:lnSpc>
                <a:spcPct val="150000"/>
              </a:lnSpc>
            </a:pPr>
            <a:r>
              <a:rPr lang="en-US" altLang="zh-CN" dirty="0"/>
              <a:t>2</a:t>
            </a:r>
            <a:r>
              <a:rPr lang="zh-CN" altLang="zh-CN" dirty="0"/>
              <a:t>、从幼儿的兴趣和需要出发</a:t>
            </a:r>
          </a:p>
          <a:p>
            <a:pPr>
              <a:lnSpc>
                <a:spcPct val="150000"/>
              </a:lnSpc>
            </a:pPr>
            <a:r>
              <a:rPr lang="en-US" altLang="zh-CN" dirty="0"/>
              <a:t>3</a:t>
            </a:r>
            <a:r>
              <a:rPr lang="zh-CN" altLang="zh-CN" dirty="0"/>
              <a:t>、从幼儿生活中常见“内容”“或材料”出发</a:t>
            </a:r>
          </a:p>
          <a:p>
            <a:pPr>
              <a:lnSpc>
                <a:spcPct val="150000"/>
              </a:lnSpc>
            </a:pPr>
            <a:r>
              <a:rPr lang="en-US" altLang="zh-CN" dirty="0"/>
              <a:t>4</a:t>
            </a:r>
            <a:r>
              <a:rPr lang="zh-CN" altLang="zh-CN" dirty="0"/>
              <a:t>、从幼儿生活中的偶尔事件出发</a:t>
            </a:r>
          </a:p>
          <a:p>
            <a:pPr algn="l" fontAlgn="auto">
              <a:lnSpc>
                <a:spcPct val="150000"/>
              </a:lnSpc>
              <a:spcAft>
                <a:spcPts val="0"/>
              </a:spcAft>
              <a:buClrTx/>
              <a:buSzTx/>
              <a:buFontTx/>
            </a:pPr>
            <a:endParaRPr lang="en-US" altLang="zh-CN"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2057430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379470" y="396240"/>
            <a:ext cx="4493538" cy="584775"/>
          </a:xfrm>
          <a:prstGeom prst="rect">
            <a:avLst/>
          </a:prstGeom>
          <a:noFill/>
        </p:spPr>
        <p:txBody>
          <a:bodyPr wrap="none" rtlCol="0">
            <a:spAutoFit/>
            <a:scene3d>
              <a:camera prst="orthographicFront"/>
              <a:lightRig rig="threePt" dir="t"/>
            </a:scene3d>
          </a:bodyPr>
          <a:lstStyle/>
          <a:p>
            <a:r>
              <a:rPr lang="zh-CN" altLang="zh-CN" sz="3200" dirty="0">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第</a:t>
            </a:r>
            <a:r>
              <a:rPr lang="zh-CN" altLang="en-US" sz="3200" dirty="0">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九</a:t>
            </a:r>
            <a:r>
              <a:rPr lang="zh-CN" altLang="zh-CN" sz="3200" dirty="0">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章 </a:t>
            </a:r>
            <a:r>
              <a:rPr lang="zh-CN" altLang="en-US" sz="3200" dirty="0">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幼儿园教学活动</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8" name="图示 7"/>
          <p:cNvGraphicFramePr/>
          <p:nvPr>
            <p:extLst>
              <p:ext uri="{D42A27DB-BD31-4B8C-83A1-F6EECF244321}">
                <p14:modId xmlns:p14="http://schemas.microsoft.com/office/powerpoint/2010/main" val="1065568857"/>
              </p:ext>
            </p:extLst>
          </p:nvPr>
        </p:nvGraphicFramePr>
        <p:xfrm>
          <a:off x="2032000" y="1541929"/>
          <a:ext cx="8734425" cy="39330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140411"/>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a:t>
            </a:r>
            <a:r>
              <a:rPr lang="zh-CN" altLang="en-US" sz="3200" dirty="0">
                <a:effectLst>
                  <a:outerShdw blurRad="38100" dist="19050" dir="2700000" algn="tl" rotWithShape="0">
                    <a:schemeClr val="dk1">
                      <a:alpha val="40000"/>
                    </a:schemeClr>
                  </a:outerShdw>
                </a:effectLst>
              </a:rPr>
              <a:t>主题活动的选择与开发</a:t>
            </a:r>
            <a:endParaRPr lang="en-US" altLang="zh-CN" sz="3200" dirty="0">
              <a:effectLst>
                <a:outerShdw blurRad="38100" dist="19050" dir="2700000" algn="tl" rotWithShape="0">
                  <a:schemeClr val="dk1">
                    <a:alpha val="40000"/>
                  </a:schemeClr>
                </a:outerShdw>
              </a:effectLst>
            </a:endParaRPr>
          </a:p>
          <a:p>
            <a:pPr>
              <a:lnSpc>
                <a:spcPct val="150000"/>
              </a:lnSpc>
            </a:pPr>
            <a:r>
              <a:rPr lang="zh-CN" altLang="zh-CN" b="1" dirty="0"/>
              <a:t>（二）常见主题的开发</a:t>
            </a:r>
            <a:endParaRPr lang="zh-CN" altLang="zh-CN" dirty="0"/>
          </a:p>
          <a:p>
            <a:pPr>
              <a:lnSpc>
                <a:spcPct val="150000"/>
              </a:lnSpc>
            </a:pPr>
            <a:r>
              <a:rPr lang="en-US" altLang="zh-CN" dirty="0"/>
              <a:t>1</a:t>
            </a:r>
            <a:r>
              <a:rPr lang="zh-CN" altLang="zh-CN" dirty="0"/>
              <a:t>、幼儿自身</a:t>
            </a:r>
          </a:p>
          <a:p>
            <a:pPr>
              <a:lnSpc>
                <a:spcPct val="150000"/>
              </a:lnSpc>
            </a:pPr>
            <a:r>
              <a:rPr lang="en-US" altLang="zh-CN" dirty="0"/>
              <a:t>2</a:t>
            </a:r>
            <a:r>
              <a:rPr lang="zh-CN" altLang="zh-CN" dirty="0"/>
              <a:t>、幼儿的社会环境</a:t>
            </a:r>
          </a:p>
          <a:p>
            <a:pPr>
              <a:lnSpc>
                <a:spcPct val="150000"/>
              </a:lnSpc>
            </a:pPr>
            <a:r>
              <a:rPr lang="en-US" altLang="zh-CN" dirty="0"/>
              <a:t>3</a:t>
            </a:r>
            <a:r>
              <a:rPr lang="zh-CN" altLang="zh-CN" dirty="0"/>
              <a:t>、幼儿的自然环境</a:t>
            </a:r>
          </a:p>
          <a:p>
            <a:pPr algn="l" fontAlgn="auto">
              <a:lnSpc>
                <a:spcPct val="150000"/>
              </a:lnSpc>
              <a:spcAft>
                <a:spcPts val="0"/>
              </a:spcAft>
              <a:buClrTx/>
              <a:buSzTx/>
              <a:buFontTx/>
            </a:pPr>
            <a:endParaRPr lang="en-US" altLang="zh-CN"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3869352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555910"/>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a:t>
            </a:r>
            <a:r>
              <a:rPr lang="zh-CN" altLang="en-US" sz="3200" dirty="0">
                <a:effectLst>
                  <a:outerShdw blurRad="38100" dist="19050" dir="2700000" algn="tl" rotWithShape="0">
                    <a:schemeClr val="dk1">
                      <a:alpha val="40000"/>
                    </a:schemeClr>
                  </a:outerShdw>
                </a:effectLst>
              </a:rPr>
              <a:t>主题活动的选择与开发</a:t>
            </a:r>
            <a:endParaRPr lang="en-US" altLang="zh-CN" sz="3200" dirty="0">
              <a:effectLst>
                <a:outerShdw blurRad="38100" dist="19050" dir="2700000" algn="tl" rotWithShape="0">
                  <a:schemeClr val="dk1">
                    <a:alpha val="40000"/>
                  </a:schemeClr>
                </a:outerShdw>
              </a:effectLst>
            </a:endParaRPr>
          </a:p>
          <a:p>
            <a:pPr>
              <a:lnSpc>
                <a:spcPct val="150000"/>
              </a:lnSpc>
            </a:pPr>
            <a:endParaRPr lang="en-US" altLang="zh-CN" dirty="0"/>
          </a:p>
          <a:p>
            <a:pPr>
              <a:lnSpc>
                <a:spcPct val="150000"/>
              </a:lnSpc>
            </a:pPr>
            <a:r>
              <a:rPr lang="zh-CN" altLang="zh-CN" dirty="0"/>
              <a:t>（三）主题活动的教育功能</a:t>
            </a:r>
          </a:p>
          <a:p>
            <a:pPr>
              <a:lnSpc>
                <a:spcPct val="150000"/>
              </a:lnSpc>
            </a:pPr>
            <a:r>
              <a:rPr lang="en-US" altLang="zh-CN" dirty="0"/>
              <a:t>1.</a:t>
            </a:r>
            <a:r>
              <a:rPr lang="zh-CN" altLang="zh-CN" dirty="0"/>
              <a:t>儿童所获得的知识经验是完整的</a:t>
            </a:r>
          </a:p>
          <a:p>
            <a:pPr>
              <a:lnSpc>
                <a:spcPct val="150000"/>
              </a:lnSpc>
            </a:pPr>
            <a:r>
              <a:rPr lang="en-US" altLang="zh-CN" dirty="0"/>
              <a:t>2.</a:t>
            </a:r>
            <a:r>
              <a:rPr lang="zh-CN" altLang="zh-CN" dirty="0"/>
              <a:t>主题活动“内容延续”的特点，能促使孩子更容易理解教学内容</a:t>
            </a:r>
          </a:p>
          <a:p>
            <a:pPr>
              <a:lnSpc>
                <a:spcPct val="150000"/>
              </a:lnSpc>
            </a:pPr>
            <a:r>
              <a:rPr lang="en-US" altLang="zh-CN" dirty="0"/>
              <a:t>3.</a:t>
            </a:r>
            <a:r>
              <a:rPr lang="zh-CN" altLang="zh-CN" dirty="0"/>
              <a:t>主题活动的“综合教学”特点，能够促进孩子的多元智能发展</a:t>
            </a:r>
          </a:p>
          <a:p>
            <a:pPr algn="l" fontAlgn="auto">
              <a:lnSpc>
                <a:spcPct val="150000"/>
              </a:lnSpc>
              <a:spcAft>
                <a:spcPts val="0"/>
              </a:spcAft>
              <a:buClrTx/>
              <a:buSzTx/>
              <a:buFontTx/>
            </a:pPr>
            <a:endParaRPr lang="en-US" altLang="zh-CN"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3266509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3555910"/>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dirty="0">
                <a:effectLst>
                  <a:outerShdw blurRad="38100" dist="19050" dir="2700000" algn="tl" rotWithShape="0">
                    <a:schemeClr val="dk1">
                      <a:alpha val="40000"/>
                    </a:schemeClr>
                  </a:outerShdw>
                </a:effectLst>
              </a:rPr>
              <a:t>三、主题活动的设计与指导</a:t>
            </a:r>
            <a:endParaRPr lang="en-US" altLang="zh-CN" sz="3200" b="0" dirty="0">
              <a:effectLst>
                <a:outerShdw blurRad="38100" dist="19050" dir="2700000" algn="tl" rotWithShape="0">
                  <a:schemeClr val="dk1">
                    <a:alpha val="40000"/>
                  </a:schemeClr>
                </a:outerShdw>
              </a:effectLst>
            </a:endParaRPr>
          </a:p>
          <a:p>
            <a:pPr>
              <a:lnSpc>
                <a:spcPct val="150000"/>
              </a:lnSpc>
            </a:pPr>
            <a:endParaRPr lang="en-US" altLang="zh-CN" dirty="0"/>
          </a:p>
          <a:p>
            <a:pPr>
              <a:lnSpc>
                <a:spcPct val="150000"/>
              </a:lnSpc>
            </a:pPr>
            <a:r>
              <a:rPr lang="zh-CN" altLang="zh-CN" dirty="0"/>
              <a:t>（一）选择与确定主题</a:t>
            </a:r>
          </a:p>
          <a:p>
            <a:pPr>
              <a:lnSpc>
                <a:spcPct val="150000"/>
              </a:lnSpc>
            </a:pPr>
            <a:r>
              <a:rPr lang="zh-CN" altLang="zh-CN" dirty="0"/>
              <a:t>（二）确定主题活动目标</a:t>
            </a:r>
          </a:p>
          <a:p>
            <a:pPr>
              <a:lnSpc>
                <a:spcPct val="150000"/>
              </a:lnSpc>
            </a:pPr>
            <a:r>
              <a:rPr lang="zh-CN" altLang="zh-CN" dirty="0"/>
              <a:t>（三）制作主题网</a:t>
            </a:r>
          </a:p>
          <a:p>
            <a:pPr>
              <a:lnSpc>
                <a:spcPct val="150000"/>
              </a:lnSpc>
            </a:pPr>
            <a:r>
              <a:rPr lang="zh-CN" altLang="zh-CN" dirty="0"/>
              <a:t>（四）拟订主题活动计划，逐一设计每个具体的活动方案</a:t>
            </a:r>
          </a:p>
          <a:p>
            <a:pPr algn="l" fontAlgn="auto">
              <a:lnSpc>
                <a:spcPct val="150000"/>
              </a:lnSpc>
              <a:spcAft>
                <a:spcPts val="0"/>
              </a:spcAft>
              <a:buClrTx/>
              <a:buSzTx/>
              <a:buFontTx/>
            </a:pPr>
            <a:endParaRPr lang="zh-CN" altLang="en-US" sz="3200" b="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575903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074" name="Picture 2">
            <a:extLst>
              <a:ext uri="{FF2B5EF4-FFF2-40B4-BE49-F238E27FC236}">
                <a16:creationId xmlns:a16="http://schemas.microsoft.com/office/drawing/2014/main" id="{71403D63-1B23-484F-B54D-00070E329A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7111" y="1328076"/>
            <a:ext cx="6777777" cy="442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358869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100" name="Picture 4" descr="å¹¼å¿å­å¤§ç­ä¸»é¢æ´»å¨ââå¥å¦çå">
            <a:extLst>
              <a:ext uri="{FF2B5EF4-FFF2-40B4-BE49-F238E27FC236}">
                <a16:creationId xmlns:a16="http://schemas.microsoft.com/office/drawing/2014/main" id="{9A7A0F46-97DF-4BA1-ACFF-DAF29DE357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5675" y="1202553"/>
            <a:ext cx="4822702" cy="483153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8161285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146" name="Picture 2">
            <a:extLst>
              <a:ext uri="{FF2B5EF4-FFF2-40B4-BE49-F238E27FC236}">
                <a16:creationId xmlns:a16="http://schemas.microsoft.com/office/drawing/2014/main" id="{614FD9E7-9875-4412-9204-34B932EB7B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3238" y="1207361"/>
            <a:ext cx="8804361" cy="466965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83132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763116"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幼儿园主题活动的设计</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170" name="Picture 2">
            <a:extLst>
              <a:ext uri="{FF2B5EF4-FFF2-40B4-BE49-F238E27FC236}">
                <a16:creationId xmlns:a16="http://schemas.microsoft.com/office/drawing/2014/main" id="{9A8C7554-99C8-455F-855E-A33661DE26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1266639"/>
            <a:ext cx="9010650" cy="45910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04355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1042991" y="2639235"/>
            <a:ext cx="9232265" cy="1219200"/>
          </a:xfrm>
        </p:spPr>
        <p:txBody>
          <a:bodyPr/>
          <a:lstStyle/>
          <a:p>
            <a:pPr eaLnBrk="1" latinLnBrk="0" hangingPunct="1">
              <a:lnSpc>
                <a:spcPct val="150000"/>
              </a:lnSpc>
              <a:spcAft>
                <a:spcPts val="1000"/>
              </a:spcAft>
            </a:pPr>
            <a:br>
              <a:rPr lang="en-US" altLang="zh-CN" dirty="0">
                <a:ea typeface="宋体" panose="02010600030101010101" pitchFamily="2" charset="-122"/>
              </a:rPr>
            </a:br>
            <a:br>
              <a:rPr lang="en-US" altLang="zh-CN" dirty="0">
                <a:ea typeface="宋体" panose="02010600030101010101" pitchFamily="2" charset="-122"/>
              </a:rPr>
            </a:br>
            <a:br>
              <a:rPr lang="en-US" altLang="zh-CN" dirty="0">
                <a:ea typeface="宋体" panose="02010600030101010101" pitchFamily="2" charset="-122"/>
              </a:rPr>
            </a:br>
            <a:br>
              <a:rPr lang="en-US" altLang="zh-CN" dirty="0">
                <a:ea typeface="宋体" panose="02010600030101010101" pitchFamily="2" charset="-122"/>
              </a:rPr>
            </a:br>
            <a:br>
              <a:rPr lang="en-US" altLang="zh-CN" dirty="0">
                <a:ea typeface="宋体" panose="02010600030101010101" pitchFamily="2" charset="-122"/>
              </a:rPr>
            </a:br>
            <a:r>
              <a:rPr lang="en-US" altLang="zh-CN" dirty="0">
                <a:ea typeface="宋体" panose="02010600030101010101" pitchFamily="2" charset="-122"/>
              </a:rPr>
              <a:t>     </a:t>
            </a:r>
            <a:br>
              <a:rPr lang="en-US" altLang="zh-CN" dirty="0">
                <a:ea typeface="宋体" panose="02010600030101010101" pitchFamily="2" charset="-122"/>
              </a:rPr>
            </a:br>
            <a:r>
              <a:rPr lang="en-US" altLang="zh-CN" dirty="0">
                <a:ea typeface="宋体" panose="02010600030101010101" pitchFamily="2" charset="-122"/>
              </a:rPr>
              <a:t>                   </a:t>
            </a:r>
            <a:r>
              <a:rPr lang="zh-CN" altLang="en-US" sz="4000" b="1" dirty="0">
                <a:solidFill>
                  <a:schemeClr val="tx1"/>
                </a:solidFill>
                <a:effectLst>
                  <a:outerShdw blurRad="38100" dist="19050" dir="2700000" algn="tl" rotWithShape="0">
                    <a:schemeClr val="dk1">
                      <a:alpha val="40000"/>
                    </a:schemeClr>
                  </a:outerShdw>
                </a:effectLst>
                <a:latin typeface="+mn-lt"/>
                <a:ea typeface="+mn-ea"/>
                <a:cs typeface="+mn-cs"/>
              </a:rPr>
              <a:t>思考题</a:t>
            </a:r>
            <a:r>
              <a:rPr lang="zh-CN" altLang="en-US" sz="2800" dirty="0">
                <a:solidFill>
                  <a:schemeClr val="tx1"/>
                </a:solidFill>
                <a:effectLst>
                  <a:outerShdw blurRad="38100" dist="19050" dir="2700000" algn="tl" rotWithShape="0">
                    <a:schemeClr val="dk1">
                      <a:alpha val="40000"/>
                    </a:schemeClr>
                  </a:outerShdw>
                </a:effectLst>
                <a:latin typeface="+mn-lt"/>
                <a:ea typeface="+mn-ea"/>
                <a:cs typeface="+mn-cs"/>
              </a:rPr>
              <a:t>   </a:t>
            </a:r>
            <a:br>
              <a:rPr lang="zh-CN" altLang="en-US" sz="2800" dirty="0">
                <a:solidFill>
                  <a:schemeClr val="tx1"/>
                </a:solidFill>
                <a:effectLst>
                  <a:outerShdw blurRad="38100" dist="19050" dir="2700000" algn="tl" rotWithShape="0">
                    <a:schemeClr val="dk1">
                      <a:alpha val="40000"/>
                    </a:schemeClr>
                  </a:outerShdw>
                </a:effectLst>
                <a:latin typeface="+mn-lt"/>
                <a:ea typeface="+mn-ea"/>
                <a:cs typeface="+mn-cs"/>
              </a:rPr>
            </a:br>
            <a:br>
              <a:rPr lang="zh-CN" altLang="zh-CN" sz="2800" dirty="0"/>
            </a:br>
            <a:r>
              <a:rPr lang="en-US" altLang="zh-CN" sz="2800" dirty="0"/>
              <a:t>1.</a:t>
            </a:r>
            <a:r>
              <a:rPr lang="zh-CN" altLang="en-US" sz="2800" dirty="0"/>
              <a:t>幼儿园教学活动的原则有哪些？</a:t>
            </a:r>
            <a:br>
              <a:rPr lang="en-US" altLang="zh-CN" sz="2800" dirty="0"/>
            </a:br>
            <a:r>
              <a:rPr lang="en-US" altLang="zh-CN" sz="2800" dirty="0"/>
              <a:t>2.</a:t>
            </a:r>
            <a:r>
              <a:rPr lang="zh-CN" altLang="en-US" sz="2800" dirty="0"/>
              <a:t>幼儿园教学活动的方法有哪些？</a:t>
            </a:r>
            <a:br>
              <a:rPr lang="en-US" altLang="zh-CN" sz="2800" dirty="0"/>
            </a:br>
            <a:endParaRPr lang="zh-CN" altLang="en-US" sz="28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3"/>
          <a:stretch>
            <a:fillRect/>
          </a:stretch>
        </p:blipFill>
        <p:spPr>
          <a:xfrm>
            <a:off x="10506710" y="4152265"/>
            <a:ext cx="1366520" cy="1906905"/>
          </a:xfrm>
          <a:prstGeom prst="rect">
            <a:avLst/>
          </a:prstGeom>
        </p:spPr>
      </p:pic>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down)">
                                      <p:cBhvr>
                                        <p:cTn id="7" dur="580">
                                          <p:stCondLst>
                                            <p:cond delay="0"/>
                                          </p:stCondLst>
                                        </p:cTn>
                                        <p:tgtEl>
                                          <p:spTgt spid="18433"/>
                                        </p:tgtEl>
                                      </p:cBhvr>
                                    </p:animEffect>
                                    <p:anim calcmode="lin" valueType="num">
                                      <p:cBhvr>
                                        <p:cTn id="8" dur="1822" tmFilter="0,0; 0.14,0.36; 0.43,0.73; 0.71,0.91; 1.0,1.0">
                                          <p:stCondLst>
                                            <p:cond delay="0"/>
                                          </p:stCondLst>
                                        </p:cTn>
                                        <p:tgtEl>
                                          <p:spTgt spid="184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3"/>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3"/>
                                        </p:tgtEl>
                                      </p:cBhvr>
                                      <p:to x="100000" y="60000"/>
                                    </p:animScale>
                                    <p:animScale>
                                      <p:cBhvr>
                                        <p:cTn id="14" dur="166" decel="50000">
                                          <p:stCondLst>
                                            <p:cond delay="676"/>
                                          </p:stCondLst>
                                        </p:cTn>
                                        <p:tgtEl>
                                          <p:spTgt spid="18433"/>
                                        </p:tgtEl>
                                      </p:cBhvr>
                                      <p:to x="100000" y="100000"/>
                                    </p:animScale>
                                    <p:animScale>
                                      <p:cBhvr>
                                        <p:cTn id="15" dur="26">
                                          <p:stCondLst>
                                            <p:cond delay="1312"/>
                                          </p:stCondLst>
                                        </p:cTn>
                                        <p:tgtEl>
                                          <p:spTgt spid="18433"/>
                                        </p:tgtEl>
                                      </p:cBhvr>
                                      <p:to x="100000" y="80000"/>
                                    </p:animScale>
                                    <p:animScale>
                                      <p:cBhvr>
                                        <p:cTn id="16" dur="166" decel="50000">
                                          <p:stCondLst>
                                            <p:cond delay="1338"/>
                                          </p:stCondLst>
                                        </p:cTn>
                                        <p:tgtEl>
                                          <p:spTgt spid="18433"/>
                                        </p:tgtEl>
                                      </p:cBhvr>
                                      <p:to x="100000" y="100000"/>
                                    </p:animScale>
                                    <p:animScale>
                                      <p:cBhvr>
                                        <p:cTn id="17" dur="26">
                                          <p:stCondLst>
                                            <p:cond delay="1642"/>
                                          </p:stCondLst>
                                        </p:cTn>
                                        <p:tgtEl>
                                          <p:spTgt spid="18433"/>
                                        </p:tgtEl>
                                      </p:cBhvr>
                                      <p:to x="100000" y="90000"/>
                                    </p:animScale>
                                    <p:animScale>
                                      <p:cBhvr>
                                        <p:cTn id="18" dur="166" decel="50000">
                                          <p:stCondLst>
                                            <p:cond delay="1668"/>
                                          </p:stCondLst>
                                        </p:cTn>
                                        <p:tgtEl>
                                          <p:spTgt spid="18433"/>
                                        </p:tgtEl>
                                      </p:cBhvr>
                                      <p:to x="100000" y="100000"/>
                                    </p:animScale>
                                    <p:animScale>
                                      <p:cBhvr>
                                        <p:cTn id="19" dur="26">
                                          <p:stCondLst>
                                            <p:cond delay="1808"/>
                                          </p:stCondLst>
                                        </p:cTn>
                                        <p:tgtEl>
                                          <p:spTgt spid="18433"/>
                                        </p:tgtEl>
                                      </p:cBhvr>
                                      <p:to x="100000" y="95000"/>
                                    </p:animScale>
                                    <p:animScale>
                                      <p:cBhvr>
                                        <p:cTn id="20" dur="166" decel="50000">
                                          <p:stCondLst>
                                            <p:cond delay="1834"/>
                                          </p:stCondLst>
                                        </p:cTn>
                                        <p:tgtEl>
                                          <p:spTgt spid="1843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4265613" y="1752600"/>
            <a:ext cx="6858000" cy="1828800"/>
          </a:xfrm>
        </p:spPr>
        <p:txBody>
          <a:bodyPr/>
          <a:lstStyle/>
          <a:p>
            <a:pPr eaLnBrk="1" hangingPunct="1"/>
            <a:r>
              <a:rPr lang="zh-CN" altLang="zh-CN" sz="6600" b="1">
                <a:latin typeface="微软雅黑" panose="020B0503020204020204" pitchFamily="34" charset="-122"/>
                <a:ea typeface="微软雅黑" panose="020B0503020204020204" pitchFamily="34" charset="-122"/>
                <a:cs typeface="微软雅黑" panose="020B0503020204020204" pitchFamily="34" charset="-122"/>
              </a:rPr>
              <a:t>谢 谢 观 看！</a:t>
            </a:r>
          </a:p>
        </p:txBody>
      </p:sp>
    </p:spTree>
    <p:custDataLst>
      <p:tags r:id="rId1"/>
    </p:custData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217082"/>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、幼儿园教学活动及其特点</a:t>
            </a:r>
          </a:p>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 幼儿园教学活动的原则</a:t>
            </a:r>
            <a:endParaRPr lang="en-US" altLang="zh-CN" sz="32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3200" dirty="0">
                <a:effectLst>
                  <a:outerShdw blurRad="38100" dist="19050" dir="2700000" algn="tl" rotWithShape="0">
                    <a:schemeClr val="dk1">
                      <a:alpha val="40000"/>
                    </a:schemeClr>
                  </a:outerShdw>
                </a:effectLst>
              </a:rPr>
              <a:t>三、游戏园教学活动的方法</a:t>
            </a:r>
            <a:endParaRPr lang="zh-CN" altLang="en-US" sz="3200" b="0" dirty="0">
              <a:effectLst>
                <a:outerShdw blurRad="38100" dist="19050" dir="2700000" algn="tl" rotWithShape="0">
                  <a:schemeClr val="dk1">
                    <a:alpha val="40000"/>
                  </a:schemeClr>
                </a:outerShdw>
              </a:effectLst>
            </a:endParaRPr>
          </a:p>
        </p:txBody>
      </p:sp>
      <p:pic>
        <p:nvPicPr>
          <p:cNvPr id="1026" name="Picture 2">
            <a:extLst>
              <a:ext uri="{FF2B5EF4-FFF2-40B4-BE49-F238E27FC236}">
                <a16:creationId xmlns:a16="http://schemas.microsoft.com/office/drawing/2014/main" id="{C4DF2E2E-5864-45EB-B3E3-FCF37FFA35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2909" y="3225931"/>
            <a:ext cx="4571990" cy="304494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859116"/>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、幼儿园教学活动及其特点</a:t>
            </a:r>
            <a:endParaRPr lang="en-US" altLang="zh-CN" sz="3200" b="0" dirty="0">
              <a:effectLst>
                <a:outerShdw blurRad="38100" dist="19050" dir="2700000" algn="tl" rotWithShape="0">
                  <a:schemeClr val="dk1">
                    <a:alpha val="40000"/>
                  </a:schemeClr>
                </a:outerShdw>
              </a:effectLst>
            </a:endParaRPr>
          </a:p>
          <a:p>
            <a:pPr>
              <a:lnSpc>
                <a:spcPct val="150000"/>
              </a:lnSpc>
            </a:pPr>
            <a:r>
              <a:rPr lang="en-US" altLang="zh-CN" dirty="0"/>
              <a:t>       </a:t>
            </a:r>
          </a:p>
          <a:p>
            <a:pPr>
              <a:lnSpc>
                <a:spcPct val="150000"/>
              </a:lnSpc>
            </a:pPr>
            <a:r>
              <a:rPr lang="en-US" altLang="zh-CN" dirty="0"/>
              <a:t>        </a:t>
            </a:r>
            <a:r>
              <a:rPr lang="zh-CN" altLang="zh-CN" b="1" dirty="0">
                <a:solidFill>
                  <a:srgbClr val="FF0000"/>
                </a:solidFill>
              </a:rPr>
              <a:t>幼儿园教学活动</a:t>
            </a:r>
            <a:r>
              <a:rPr lang="zh-CN" altLang="zh-CN" dirty="0"/>
              <a:t>是指教师从幼儿的兴趣和实际水平出发，根据幼儿园教育目标，有目的、有计划地组织的、班级所有幼儿都参加的，以增进幼儿对周围环境的认识，培养学习兴趣，帮助幼儿获取有利于其身心发展的经验的活动。</a:t>
            </a:r>
            <a:endParaRPr lang="en-US" altLang="zh-CN" dirty="0"/>
          </a:p>
          <a:p>
            <a:pPr>
              <a:lnSpc>
                <a:spcPct val="150000"/>
              </a:lnSpc>
            </a:pPr>
            <a:r>
              <a:rPr lang="zh-CN" altLang="en-US" dirty="0"/>
              <a:t>       这</a:t>
            </a:r>
            <a:r>
              <a:rPr lang="zh-CN" altLang="zh-CN" dirty="0"/>
              <a:t>里我们说的幼儿园教学活动就是集体教育活动。</a:t>
            </a:r>
            <a:endParaRPr lang="zh-CN" altLang="en-US" sz="3200" dirty="0">
              <a:effectLst>
                <a:outerShdw blurRad="38100" dist="19050" dir="2700000" algn="tl" rotWithShape="0">
                  <a:schemeClr val="dk1">
                    <a:alpha val="40000"/>
                  </a:schemeClr>
                </a:outerShdw>
              </a:effectLst>
            </a:endParaRPr>
          </a:p>
        </p:txBody>
      </p:sp>
    </p:spTree>
    <p:custDataLst>
      <p:tags r:id="rId1"/>
    </p:custDataLst>
    <p:extLst>
      <p:ext uri="{BB962C8B-B14F-4D97-AF65-F5344CB8AC3E}">
        <p14:creationId xmlns:p14="http://schemas.microsoft.com/office/powerpoint/2010/main" val="695984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2859116"/>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一 、幼儿园教学活动及其特点</a:t>
            </a:r>
            <a:endParaRPr lang="en-US" altLang="zh-CN" sz="3200" b="0" dirty="0">
              <a:effectLst>
                <a:outerShdw blurRad="38100" dist="19050" dir="2700000" algn="tl" rotWithShape="0">
                  <a:schemeClr val="dk1">
                    <a:alpha val="40000"/>
                  </a:schemeClr>
                </a:outerShdw>
              </a:effectLst>
            </a:endParaRPr>
          </a:p>
          <a:p>
            <a:pPr>
              <a:lnSpc>
                <a:spcPct val="150000"/>
              </a:lnSpc>
            </a:pPr>
            <a:r>
              <a:rPr lang="en-US" altLang="zh-CN" dirty="0"/>
              <a:t>       </a:t>
            </a:r>
          </a:p>
          <a:p>
            <a:pPr>
              <a:lnSpc>
                <a:spcPct val="150000"/>
              </a:lnSpc>
            </a:pPr>
            <a:r>
              <a:rPr lang="en-US" altLang="zh-CN" dirty="0"/>
              <a:t>  </a:t>
            </a:r>
            <a:r>
              <a:rPr lang="zh-CN" altLang="zh-CN" dirty="0"/>
              <a:t>幼儿园的教学活动不同于中小学的教学活动，主要有以下的特点：</a:t>
            </a:r>
          </a:p>
          <a:p>
            <a:pPr>
              <a:lnSpc>
                <a:spcPct val="150000"/>
              </a:lnSpc>
            </a:pPr>
            <a:r>
              <a:rPr lang="zh-CN" altLang="zh-CN" dirty="0"/>
              <a:t>（一）生活性与启蒙性</a:t>
            </a:r>
          </a:p>
          <a:p>
            <a:pPr>
              <a:lnSpc>
                <a:spcPct val="150000"/>
              </a:lnSpc>
            </a:pPr>
            <a:r>
              <a:rPr lang="zh-CN" altLang="zh-CN" dirty="0"/>
              <a:t>（二）活动性与参与性</a:t>
            </a:r>
          </a:p>
          <a:p>
            <a:pPr>
              <a:lnSpc>
                <a:spcPct val="150000"/>
              </a:lnSpc>
            </a:pPr>
            <a:r>
              <a:rPr lang="zh-CN" altLang="zh-CN" dirty="0"/>
              <a:t>（三）游戏性与情境性</a:t>
            </a:r>
          </a:p>
        </p:txBody>
      </p:sp>
    </p:spTree>
    <p:custDataLst>
      <p:tags r:id="rId1"/>
    </p:custDataLst>
    <p:extLst>
      <p:ext uri="{BB962C8B-B14F-4D97-AF65-F5344CB8AC3E}">
        <p14:creationId xmlns:p14="http://schemas.microsoft.com/office/powerpoint/2010/main" val="182882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83374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138065"/>
            <a:ext cx="9486900" cy="4759701"/>
          </a:xfrm>
          <a:prstGeom prst="rect">
            <a:avLst/>
          </a:prstGeom>
          <a:noFill/>
          <a:ln w="9525">
            <a:noFill/>
          </a:ln>
        </p:spPr>
        <p:txBody>
          <a:bodyPr wrap="square">
            <a:spAutoFit/>
          </a:bodyPr>
          <a:lstStyle/>
          <a:p>
            <a:pPr algn="ctr"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案例</a:t>
            </a:r>
            <a:endParaRPr lang="en-US" altLang="zh-CN" sz="3200" b="0" dirty="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en-US" altLang="zh-CN" dirty="0"/>
              <a:t>        </a:t>
            </a:r>
            <a:r>
              <a:rPr lang="zh-CN" altLang="zh-CN" dirty="0"/>
              <a:t>在某幼儿园老师在引导幼儿数学活动的“认识前后”时，就采用了游戏情景贯穿整节课的始终：老师扮演黑猫警长（戴黑猫警长的头饰）幼儿扮白猫警员（戴白猫头饰）。师：立正！所有警员听好，向前走一步，向后走一步，向后走两步，向前走三步！现在，请你们向我报告站在你前面的警员是谁？站在你后面的警员是谁？（请幼儿一一叙述，以自身为中心区分前后），刚才老师接到情报，有一群老鼠正活动在我们班教室的周围，想盗取小朋友的玩具，现在呀我们要去侦查，这伙老鼠究竟藏在什么地方，第一小分队去了，赶快回来报告我老鼠的准确位置（老鼠在什么的前面，什么的后面）……</a:t>
            </a:r>
            <a:endParaRPr lang="en-US" altLang="zh-CN" dirty="0"/>
          </a:p>
          <a:p>
            <a:pPr algn="l" fontAlgn="auto">
              <a:lnSpc>
                <a:spcPct val="150000"/>
              </a:lnSpc>
              <a:spcBef>
                <a:spcPts val="1200"/>
              </a:spcBef>
              <a:spcAft>
                <a:spcPts val="0"/>
              </a:spcAft>
              <a:buClrTx/>
              <a:buSzTx/>
              <a:buFontTx/>
            </a:pPr>
            <a:r>
              <a:rPr lang="zh-CN" altLang="en-US" sz="2000" dirty="0"/>
              <a:t>       问题：请结合案例说说幼儿园教学活动的特点。</a:t>
            </a:r>
            <a:endParaRPr lang="en-US" altLang="zh-CN" sz="2000" dirty="0"/>
          </a:p>
          <a:p>
            <a:pPr>
              <a:lnSpc>
                <a:spcPct val="150000"/>
              </a:lnSpc>
            </a:pPr>
            <a:r>
              <a:rPr lang="en-US" altLang="zh-CN" sz="2000" dirty="0"/>
              <a:t>  </a:t>
            </a:r>
            <a:endParaRPr lang="zh-CN" altLang="zh-CN" sz="2000" dirty="0"/>
          </a:p>
        </p:txBody>
      </p:sp>
      <p:pic>
        <p:nvPicPr>
          <p:cNvPr id="2052" name="Picture 4">
            <a:extLst>
              <a:ext uri="{FF2B5EF4-FFF2-40B4-BE49-F238E27FC236}">
                <a16:creationId xmlns:a16="http://schemas.microsoft.com/office/drawing/2014/main" id="{7BEE9D20-DB6E-4CFA-9015-4C485FA60A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3223" y="4448915"/>
            <a:ext cx="2833832" cy="176831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391736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6842125" y="3368040"/>
            <a:ext cx="5133975" cy="2857500"/>
          </a:xfrm>
          <a:prstGeom prst="rect">
            <a:avLst/>
          </a:prstGeom>
        </p:spPr>
      </p:pic>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4103688"/>
          </a:xfrm>
          <a:prstGeom prst="rect">
            <a:avLst/>
          </a:prstGeom>
          <a:noFill/>
          <a:ln w="9525">
            <a:noFill/>
          </a:ln>
        </p:spPr>
        <p:txBody>
          <a:bodyPr wrap="square">
            <a:spAutoFit/>
          </a:bodyPr>
          <a:lstStyle/>
          <a:p>
            <a:pPr algn="l" fontAlgn="auto">
              <a:lnSpc>
                <a:spcPct val="150000"/>
              </a:lnSpc>
              <a:spcAft>
                <a:spcPts val="0"/>
              </a:spcAft>
              <a:buClrTx/>
              <a:buSzTx/>
              <a:buFontTx/>
            </a:pPr>
            <a:r>
              <a:rPr lang="zh-CN" altLang="en-US" sz="3200" b="0" dirty="0">
                <a:effectLst>
                  <a:outerShdw blurRad="38100" dist="19050" dir="2700000" algn="tl" rotWithShape="0">
                    <a:schemeClr val="dk1">
                      <a:alpha val="40000"/>
                    </a:schemeClr>
                  </a:outerShdw>
                </a:effectLst>
              </a:rPr>
              <a:t>二、幼儿园教学活动的原则</a:t>
            </a:r>
            <a:r>
              <a:rPr lang="en-US" altLang="zh-CN" dirty="0"/>
              <a:t>       </a:t>
            </a:r>
          </a:p>
          <a:p>
            <a:pPr>
              <a:lnSpc>
                <a:spcPct val="150000"/>
              </a:lnSpc>
            </a:pPr>
            <a:endParaRPr lang="en-US" altLang="zh-CN" dirty="0"/>
          </a:p>
          <a:p>
            <a:pPr>
              <a:lnSpc>
                <a:spcPct val="150000"/>
              </a:lnSpc>
            </a:pPr>
            <a:r>
              <a:rPr lang="zh-CN" altLang="zh-CN" dirty="0"/>
              <a:t>教学活动原则是根据教学过程的客观规律制定的，组织教学活动必须遵循的基本要求。</a:t>
            </a:r>
            <a:endParaRPr lang="en-US" altLang="zh-CN" dirty="0"/>
          </a:p>
          <a:p>
            <a:pPr>
              <a:lnSpc>
                <a:spcPct val="150000"/>
              </a:lnSpc>
            </a:pPr>
            <a:r>
              <a:rPr lang="zh-CN" altLang="zh-CN" dirty="0"/>
              <a:t>（一）科学性原则</a:t>
            </a:r>
          </a:p>
          <a:p>
            <a:pPr>
              <a:lnSpc>
                <a:spcPct val="150000"/>
              </a:lnSpc>
            </a:pPr>
            <a:r>
              <a:rPr lang="zh-CN" altLang="zh-CN" dirty="0"/>
              <a:t>（二）思想性原则</a:t>
            </a:r>
          </a:p>
          <a:p>
            <a:pPr>
              <a:lnSpc>
                <a:spcPct val="150000"/>
              </a:lnSpc>
            </a:pPr>
            <a:r>
              <a:rPr lang="zh-CN" altLang="zh-CN" dirty="0"/>
              <a:t>（三）发展性原则</a:t>
            </a:r>
          </a:p>
          <a:p>
            <a:pPr>
              <a:lnSpc>
                <a:spcPct val="150000"/>
              </a:lnSpc>
            </a:pPr>
            <a:r>
              <a:rPr lang="zh-CN" altLang="zh-CN" dirty="0"/>
              <a:t>（</a:t>
            </a:r>
            <a:r>
              <a:rPr lang="zh-CN" altLang="en-US" dirty="0"/>
              <a:t>四</a:t>
            </a:r>
            <a:r>
              <a:rPr lang="zh-CN" altLang="zh-CN" dirty="0"/>
              <a:t>）直观性原则</a:t>
            </a:r>
          </a:p>
          <a:p>
            <a:pPr>
              <a:lnSpc>
                <a:spcPct val="150000"/>
              </a:lnSpc>
            </a:pPr>
            <a:r>
              <a:rPr lang="zh-CN" altLang="zh-CN" dirty="0"/>
              <a:t>（</a:t>
            </a:r>
            <a:r>
              <a:rPr lang="zh-CN" altLang="en-US" dirty="0"/>
              <a:t>五</a:t>
            </a:r>
            <a:r>
              <a:rPr lang="zh-CN" altLang="zh-CN" dirty="0"/>
              <a:t>）启发性原则</a:t>
            </a:r>
          </a:p>
          <a:p>
            <a:pPr>
              <a:lnSpc>
                <a:spcPct val="150000"/>
              </a:lnSpc>
            </a:pPr>
            <a:endParaRPr lang="zh-CN" altLang="zh-CN" dirty="0"/>
          </a:p>
        </p:txBody>
      </p:sp>
    </p:spTree>
    <p:custDataLst>
      <p:tags r:id="rId1"/>
    </p:custDataLst>
    <p:extLst>
      <p:ext uri="{BB962C8B-B14F-4D97-AF65-F5344CB8AC3E}">
        <p14:creationId xmlns:p14="http://schemas.microsoft.com/office/powerpoint/2010/main" val="2110498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4"/>
          <a:stretch>
            <a:fillRect/>
          </a:stretch>
        </p:blipFill>
        <p:spPr>
          <a:xfrm>
            <a:off x="7437871" y="4335171"/>
            <a:ext cx="4380057" cy="2437880"/>
          </a:xfrm>
          <a:prstGeom prst="rect">
            <a:avLst/>
          </a:prstGeom>
        </p:spPr>
      </p:pic>
      <p:sp>
        <p:nvSpPr>
          <p:cNvPr id="10" name="文本框 9"/>
          <p:cNvSpPr txBox="1"/>
          <p:nvPr/>
        </p:nvSpPr>
        <p:spPr>
          <a:xfrm>
            <a:off x="3855720" y="396240"/>
            <a:ext cx="6173485" cy="584775"/>
          </a:xfrm>
          <a:prstGeom prst="rect">
            <a:avLst/>
          </a:prstGeom>
          <a:noFill/>
        </p:spPr>
        <p:txBody>
          <a:bodyPr wrap="none" rtlCol="0">
            <a:spAutoFit/>
            <a:scene3d>
              <a:camera prst="orthographicFront"/>
              <a:lightRig rig="threePt" dir="t"/>
            </a:scene3d>
          </a:bodyPr>
          <a:lstStyle/>
          <a:p>
            <a:pPr algn="l"/>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幼儿园教学活动及其功能</a:t>
            </a:r>
            <a:endParaRPr lang="zh-CN" altLang="en-US" sz="32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251137" y="1559411"/>
            <a:ext cx="9486900" cy="2775760"/>
          </a:xfrm>
          <a:prstGeom prst="rect">
            <a:avLst/>
          </a:prstGeom>
          <a:noFill/>
          <a:ln w="9525">
            <a:noFill/>
          </a:ln>
        </p:spPr>
        <p:txBody>
          <a:bodyPr wrap="square">
            <a:spAutoFit/>
          </a:bodyPr>
          <a:lstStyle/>
          <a:p>
            <a:pPr>
              <a:lnSpc>
                <a:spcPct val="150000"/>
              </a:lnSpc>
              <a:spcBef>
                <a:spcPts val="1200"/>
              </a:spcBef>
            </a:pPr>
            <a:r>
              <a:rPr lang="zh-CN" altLang="zh-CN" sz="2400" b="1" dirty="0"/>
              <a:t>（一）科学性原则</a:t>
            </a:r>
          </a:p>
          <a:p>
            <a:pPr>
              <a:lnSpc>
                <a:spcPct val="150000"/>
              </a:lnSpc>
            </a:pPr>
            <a:r>
              <a:rPr lang="zh-CN" altLang="zh-CN" sz="2400" dirty="0"/>
              <a:t>科学性原则是指向幼儿传授的知识、技能应该是正确的、可靠的，是符合客观规律的。</a:t>
            </a:r>
            <a:endParaRPr lang="en-US" altLang="zh-CN" sz="2400" dirty="0"/>
          </a:p>
          <a:p>
            <a:pPr>
              <a:lnSpc>
                <a:spcPct val="150000"/>
              </a:lnSpc>
            </a:pPr>
            <a:r>
              <a:rPr lang="zh-CN" altLang="en-US" sz="2400" dirty="0">
                <a:latin typeface="楷体" panose="02010609060101010101" pitchFamily="49" charset="-122"/>
                <a:ea typeface="楷体" panose="02010609060101010101" pitchFamily="49" charset="-122"/>
              </a:rPr>
              <a:t>例：</a:t>
            </a:r>
            <a:r>
              <a:rPr lang="zh-CN" altLang="zh-CN" sz="2400" dirty="0">
                <a:latin typeface="楷体" panose="02010609060101010101" pitchFamily="49" charset="-122"/>
                <a:ea typeface="楷体" panose="02010609060101010101" pitchFamily="49" charset="-122"/>
              </a:rPr>
              <a:t>某幼儿园老师在实验操作中将水蒸汽说成是“白烟”，就是对孩子的误导。教师应该研究如何用幼儿能够理解的方式讲解科学的现象。</a:t>
            </a:r>
          </a:p>
        </p:txBody>
      </p:sp>
    </p:spTree>
    <p:custDataLst>
      <p:tags r:id="rId1"/>
    </p:custDataLst>
    <p:extLst>
      <p:ext uri="{BB962C8B-B14F-4D97-AF65-F5344CB8AC3E}">
        <p14:creationId xmlns:p14="http://schemas.microsoft.com/office/powerpoint/2010/main" val="8311777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10.xml><?xml version="1.0" encoding="utf-8"?>
<p:tagLst xmlns:a="http://schemas.openxmlformats.org/drawingml/2006/main" xmlns:r="http://schemas.openxmlformats.org/officeDocument/2006/relationships" xmlns:p="http://schemas.openxmlformats.org/presentationml/2006/main">
  <p:tag name="REFSHAPE" val="127968684"/>
</p:tagLst>
</file>

<file path=ppt/tags/tag11.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6.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7.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20.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1.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6.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7.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1.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6.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7.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40.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1.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45.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46.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6.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7.xml><?xml version="1.0" encoding="utf-8"?>
<p:tagLst xmlns:a="http://schemas.openxmlformats.org/drawingml/2006/main" xmlns:r="http://schemas.openxmlformats.org/officeDocument/2006/relationships" xmlns:p="http://schemas.openxmlformats.org/presentationml/2006/main">
  <p:tag name="KSO_WM_SPECIAL_SOURCE" val="bdnull"/>
</p:tagLst>
</file>

<file path=ppt/tags/tag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9.xml><?xml version="1.0" encoding="utf-8"?>
<p:tagLst xmlns:a="http://schemas.openxmlformats.org/drawingml/2006/main" xmlns:r="http://schemas.openxmlformats.org/officeDocument/2006/relationships" xmlns:p="http://schemas.openxmlformats.org/presentationml/2006/main">
  <p:tag name="REFSHAPE" val="127969500"/>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2480</Words>
  <Application>Microsoft Office PowerPoint</Application>
  <PresentationFormat>宽屏</PresentationFormat>
  <Paragraphs>240</Paragraphs>
  <Slides>38</Slides>
  <Notes>35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38</vt:i4>
      </vt:variant>
    </vt:vector>
  </HeadingPairs>
  <TitlesOfParts>
    <vt:vector size="48" baseType="lpstr">
      <vt:lpstr>黑体</vt:lpstr>
      <vt:lpstr>楷体</vt:lpstr>
      <vt:lpstr>微软雅黑</vt:lpstr>
      <vt:lpstr>Arial</vt:lpstr>
      <vt:lpstr>Calibri</vt:lpstr>
      <vt:lpstr>Segoe Print</vt:lpstr>
      <vt:lpstr>Times New Roman</vt:lpstr>
      <vt:lpstr>Office 主题</vt:lpstr>
      <vt:lpstr>Nature Illustration 16x9</vt:lpstr>
      <vt:lpstr>1_Office 主题</vt:lpstr>
      <vt:lpstr>第九章 幼儿园教学活动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思考题     1.幼儿园教学活动的原则有哪些？ 2.幼儿园教学活动的方法有哪些？ </vt:lpstr>
      <vt:lpstr>谢 谢 观 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2020-04-05T07:22:39Z</dcterms:created>
  <dcterms:modified xsi:type="dcterms:W3CDTF">2020-04-26T01:40:03Z</dcterms:modified>
</cp:coreProperties>
</file>